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9"/>
  </p:notesMasterIdLst>
  <p:sldIdLst>
    <p:sldId id="280" r:id="rId2"/>
    <p:sldId id="320" r:id="rId3"/>
    <p:sldId id="326" r:id="rId4"/>
    <p:sldId id="293" r:id="rId5"/>
    <p:sldId id="321" r:id="rId6"/>
    <p:sldId id="305" r:id="rId7"/>
    <p:sldId id="319" r:id="rId8"/>
    <p:sldId id="262" r:id="rId9"/>
    <p:sldId id="263" r:id="rId10"/>
    <p:sldId id="265" r:id="rId11"/>
    <p:sldId id="271" r:id="rId12"/>
    <p:sldId id="272" r:id="rId13"/>
    <p:sldId id="273" r:id="rId14"/>
    <p:sldId id="327" r:id="rId15"/>
    <p:sldId id="329" r:id="rId16"/>
    <p:sldId id="328" r:id="rId17"/>
    <p:sldId id="260" r:id="rId18"/>
    <p:sldId id="282" r:id="rId19"/>
    <p:sldId id="289" r:id="rId20"/>
    <p:sldId id="314" r:id="rId21"/>
    <p:sldId id="318" r:id="rId22"/>
    <p:sldId id="291" r:id="rId23"/>
    <p:sldId id="331" r:id="rId24"/>
    <p:sldId id="284" r:id="rId25"/>
    <p:sldId id="283" r:id="rId26"/>
    <p:sldId id="306" r:id="rId27"/>
    <p:sldId id="267" r:id="rId28"/>
    <p:sldId id="302" r:id="rId29"/>
    <p:sldId id="269" r:id="rId30"/>
    <p:sldId id="268" r:id="rId31"/>
    <p:sldId id="304" r:id="rId32"/>
    <p:sldId id="303" r:id="rId33"/>
    <p:sldId id="307" r:id="rId34"/>
    <p:sldId id="308" r:id="rId35"/>
    <p:sldId id="309" r:id="rId36"/>
    <p:sldId id="310" r:id="rId37"/>
    <p:sldId id="312" r:id="rId38"/>
    <p:sldId id="311" r:id="rId39"/>
    <p:sldId id="288" r:id="rId40"/>
    <p:sldId id="317" r:id="rId41"/>
    <p:sldId id="276" r:id="rId42"/>
    <p:sldId id="277" r:id="rId43"/>
    <p:sldId id="264" r:id="rId44"/>
    <p:sldId id="278" r:id="rId45"/>
    <p:sldId id="316" r:id="rId46"/>
    <p:sldId id="315" r:id="rId47"/>
    <p:sldId id="25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D32"/>
    <a:srgbClr val="202428"/>
    <a:srgbClr val="1A1A1A"/>
    <a:srgbClr val="2F2F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1" autoAdjust="0"/>
    <p:restoredTop sz="76583" autoAdjust="0"/>
  </p:normalViewPr>
  <p:slideViewPr>
    <p:cSldViewPr snapToGrid="0">
      <p:cViewPr varScale="1">
        <p:scale>
          <a:sx n="94" d="100"/>
          <a:sy n="94" d="100"/>
        </p:scale>
        <p:origin x="4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63C9-4258-BE0C-BB33DE9AA5EA}"/>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63C9-4258-BE0C-BB33DE9AA5EA}"/>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63C9-4258-BE0C-BB33DE9AA5EA}"/>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63C9-4258-BE0C-BB33DE9AA5EA}"/>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0-2D65-4F1E-B744-9379D262860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015550-5545-475B-95F5-B2F11E702BFE}"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386C41F0-905D-4B20-BBB5-D60B8C784C42}">
      <dgm:prSet phldrT="[Text]"/>
      <dgm:spPr/>
      <dgm:t>
        <a:bodyPr/>
        <a:lstStyle/>
        <a:p>
          <a:r>
            <a:rPr lang="en-US" dirty="0">
              <a:solidFill>
                <a:schemeClr val="tx1"/>
              </a:solidFill>
            </a:rPr>
            <a:t>Web</a:t>
          </a:r>
        </a:p>
      </dgm:t>
    </dgm:pt>
    <dgm:pt modelId="{861CA3E8-6CB7-4956-9460-804B7FD06D6D}" type="parTrans" cxnId="{3D6D4317-0B8A-4989-8205-81DCFB361ECC}">
      <dgm:prSet/>
      <dgm:spPr/>
      <dgm:t>
        <a:bodyPr/>
        <a:lstStyle/>
        <a:p>
          <a:endParaRPr lang="en-US"/>
        </a:p>
      </dgm:t>
    </dgm:pt>
    <dgm:pt modelId="{B59EAE1A-50E3-4DBC-A20D-A8A68B499D8D}" type="sibTrans" cxnId="{3D6D4317-0B8A-4989-8205-81DCFB361ECC}">
      <dgm:prSet/>
      <dgm:spPr/>
      <dgm:t>
        <a:bodyPr/>
        <a:lstStyle/>
        <a:p>
          <a:endParaRPr lang="en-US"/>
        </a:p>
      </dgm:t>
    </dgm:pt>
    <dgm:pt modelId="{E7D98A35-18E2-4CE7-898A-EB6786EA29AB}">
      <dgm:prSet phldrT="[Text]"/>
      <dgm:spPr/>
      <dgm:t>
        <a:bodyPr/>
        <a:lstStyle/>
        <a:p>
          <a:r>
            <a:rPr lang="en-US" dirty="0">
              <a:solidFill>
                <a:schemeClr val="tx1"/>
              </a:solidFill>
            </a:rPr>
            <a:t>Apps</a:t>
          </a:r>
        </a:p>
      </dgm:t>
    </dgm:pt>
    <dgm:pt modelId="{DC1299DD-2782-47FD-A17B-D83199FD5FDC}" type="parTrans" cxnId="{22EF8838-16A5-44E0-AF07-F2A00689B2F4}">
      <dgm:prSet/>
      <dgm:spPr/>
      <dgm:t>
        <a:bodyPr/>
        <a:lstStyle/>
        <a:p>
          <a:endParaRPr lang="en-US"/>
        </a:p>
      </dgm:t>
    </dgm:pt>
    <dgm:pt modelId="{014D925C-3C5A-48F7-9E97-EA4D004AA91C}" type="sibTrans" cxnId="{22EF8838-16A5-44E0-AF07-F2A00689B2F4}">
      <dgm:prSet/>
      <dgm:spPr/>
      <dgm:t>
        <a:bodyPr/>
        <a:lstStyle/>
        <a:p>
          <a:endParaRPr lang="en-US"/>
        </a:p>
      </dgm:t>
    </dgm:pt>
    <dgm:pt modelId="{884455DE-DED3-4E3A-9D78-8BCA7629A2AB}">
      <dgm:prSet phldrT="[Text]"/>
      <dgm:spPr/>
      <dgm:t>
        <a:bodyPr/>
        <a:lstStyle/>
        <a:p>
          <a:r>
            <a:rPr lang="en-US" dirty="0">
              <a:solidFill>
                <a:schemeClr val="tx1"/>
              </a:solidFill>
            </a:rPr>
            <a:t>Bots</a:t>
          </a:r>
        </a:p>
      </dgm:t>
    </dgm:pt>
    <dgm:pt modelId="{E8A1DA04-FDC2-4823-9A8C-BE546CFADA93}" type="parTrans" cxnId="{D6FFFD60-A99B-4466-8A1F-BCB66E601425}">
      <dgm:prSet/>
      <dgm:spPr/>
      <dgm:t>
        <a:bodyPr/>
        <a:lstStyle/>
        <a:p>
          <a:endParaRPr lang="en-US"/>
        </a:p>
      </dgm:t>
    </dgm:pt>
    <dgm:pt modelId="{909E88D0-7987-4A05-8DD6-F16658CAC2CA}" type="sibTrans" cxnId="{D6FFFD60-A99B-4466-8A1F-BCB66E601425}">
      <dgm:prSet/>
      <dgm:spPr/>
      <dgm:t>
        <a:bodyPr/>
        <a:lstStyle/>
        <a:p>
          <a:endParaRPr lang="en-US"/>
        </a:p>
      </dgm:t>
    </dgm:pt>
    <dgm:pt modelId="{0571A5A5-B441-4EAA-AFF9-A1B2BCE352D5}">
      <dgm:prSet phldrT="[Text]"/>
      <dgm:spPr/>
      <dgm:t>
        <a:bodyPr/>
        <a:lstStyle/>
        <a:p>
          <a:r>
            <a:rPr lang="en-US" dirty="0">
              <a:solidFill>
                <a:schemeClr val="tx1"/>
              </a:solidFill>
            </a:rPr>
            <a:t>Siloed experiences</a:t>
          </a:r>
        </a:p>
      </dgm:t>
    </dgm:pt>
    <dgm:pt modelId="{8B4852E8-4E70-4988-8892-F0A0A4A764BA}" type="parTrans" cxnId="{86CC2A87-1DB2-40EB-91CF-C1E79D124A82}">
      <dgm:prSet/>
      <dgm:spPr/>
      <dgm:t>
        <a:bodyPr/>
        <a:lstStyle/>
        <a:p>
          <a:endParaRPr lang="en-US"/>
        </a:p>
      </dgm:t>
    </dgm:pt>
    <dgm:pt modelId="{010F6F4A-3512-4175-A900-C518CA15DEDA}" type="sibTrans" cxnId="{86CC2A87-1DB2-40EB-91CF-C1E79D124A82}">
      <dgm:prSet/>
      <dgm:spPr/>
      <dgm:t>
        <a:bodyPr/>
        <a:lstStyle/>
        <a:p>
          <a:endParaRPr lang="en-US"/>
        </a:p>
      </dgm:t>
    </dgm:pt>
    <dgm:pt modelId="{B5D9D6EE-C7A7-4878-86AB-99328C7821DC}">
      <dgm:prSet phldrT="[Text]"/>
      <dgm:spPr/>
      <dgm:t>
        <a:bodyPr/>
        <a:lstStyle/>
        <a:p>
          <a:r>
            <a:rPr lang="en-US" dirty="0">
              <a:solidFill>
                <a:schemeClr val="tx1"/>
              </a:solidFill>
            </a:rPr>
            <a:t>Conversational</a:t>
          </a:r>
        </a:p>
      </dgm:t>
    </dgm:pt>
    <dgm:pt modelId="{5C956409-87A6-4510-A0AD-79E2EADCA961}" type="parTrans" cxnId="{7F9D583E-8F02-48C2-BFDC-4605608AFA62}">
      <dgm:prSet/>
      <dgm:spPr/>
      <dgm:t>
        <a:bodyPr/>
        <a:lstStyle/>
        <a:p>
          <a:endParaRPr lang="en-US"/>
        </a:p>
      </dgm:t>
    </dgm:pt>
    <dgm:pt modelId="{12596C89-E6D4-48B4-AB0A-B92CE108C0E5}" type="sibTrans" cxnId="{7F9D583E-8F02-48C2-BFDC-4605608AFA62}">
      <dgm:prSet/>
      <dgm:spPr/>
      <dgm:t>
        <a:bodyPr/>
        <a:lstStyle/>
        <a:p>
          <a:endParaRPr lang="en-US"/>
        </a:p>
      </dgm:t>
    </dgm:pt>
    <dgm:pt modelId="{1E4304D2-FEA1-4400-A0AB-F4AD6FA98751}">
      <dgm:prSet phldrT="[Text]"/>
      <dgm:spPr/>
      <dgm:t>
        <a:bodyPr/>
        <a:lstStyle/>
        <a:p>
          <a:r>
            <a:rPr lang="en-US" dirty="0">
              <a:solidFill>
                <a:schemeClr val="tx1"/>
              </a:solidFill>
            </a:rPr>
            <a:t>Platform-based </a:t>
          </a:r>
        </a:p>
      </dgm:t>
    </dgm:pt>
    <dgm:pt modelId="{5AE9A2B1-847B-422B-9652-6F64EC541141}" type="parTrans" cxnId="{CFFCB035-2574-47FE-AFD0-64A8D09DF631}">
      <dgm:prSet/>
      <dgm:spPr/>
      <dgm:t>
        <a:bodyPr/>
        <a:lstStyle/>
        <a:p>
          <a:endParaRPr lang="en-US"/>
        </a:p>
      </dgm:t>
    </dgm:pt>
    <dgm:pt modelId="{9BA42096-E1B2-4C86-BFD3-1098C7775669}" type="sibTrans" cxnId="{CFFCB035-2574-47FE-AFD0-64A8D09DF631}">
      <dgm:prSet/>
      <dgm:spPr/>
      <dgm:t>
        <a:bodyPr/>
        <a:lstStyle/>
        <a:p>
          <a:endParaRPr lang="en-US"/>
        </a:p>
      </dgm:t>
    </dgm:pt>
    <dgm:pt modelId="{243FECD2-EC2B-490D-B76C-B1E2A4E546FC}">
      <dgm:prSet phldrT="[Text]"/>
      <dgm:spPr/>
      <dgm:t>
        <a:bodyPr/>
        <a:lstStyle/>
        <a:p>
          <a:r>
            <a:rPr lang="en-US" dirty="0">
              <a:solidFill>
                <a:schemeClr val="tx1"/>
              </a:solidFill>
            </a:rPr>
            <a:t>PC-based</a:t>
          </a:r>
        </a:p>
      </dgm:t>
    </dgm:pt>
    <dgm:pt modelId="{60391611-774D-4D14-A784-FFB36285C8D0}" type="parTrans" cxnId="{7B45A4FF-DA16-47E5-B866-72489098E254}">
      <dgm:prSet/>
      <dgm:spPr/>
      <dgm:t>
        <a:bodyPr/>
        <a:lstStyle/>
        <a:p>
          <a:endParaRPr lang="en-US"/>
        </a:p>
      </dgm:t>
    </dgm:pt>
    <dgm:pt modelId="{FD2B801D-E470-4E96-9F42-D0739141CC32}" type="sibTrans" cxnId="{7B45A4FF-DA16-47E5-B866-72489098E254}">
      <dgm:prSet/>
      <dgm:spPr/>
      <dgm:t>
        <a:bodyPr/>
        <a:lstStyle/>
        <a:p>
          <a:endParaRPr lang="en-US"/>
        </a:p>
      </dgm:t>
    </dgm:pt>
    <dgm:pt modelId="{13CB795E-21D3-4F4E-9186-897AF7EEC17D}">
      <dgm:prSet phldrT="[Text]"/>
      <dgm:spPr/>
      <dgm:t>
        <a:bodyPr/>
        <a:lstStyle/>
        <a:p>
          <a:r>
            <a:rPr lang="en-US" dirty="0">
              <a:solidFill>
                <a:schemeClr val="tx1"/>
              </a:solidFill>
            </a:rPr>
            <a:t>Mobile-first</a:t>
          </a:r>
        </a:p>
      </dgm:t>
    </dgm:pt>
    <dgm:pt modelId="{BC526A2E-CFEB-425C-AF48-98FD34C93A10}" type="parTrans" cxnId="{477B1A59-9CFB-471C-85B0-4A2CC2B83B83}">
      <dgm:prSet/>
      <dgm:spPr/>
      <dgm:t>
        <a:bodyPr/>
        <a:lstStyle/>
        <a:p>
          <a:endParaRPr lang="en-US"/>
        </a:p>
      </dgm:t>
    </dgm:pt>
    <dgm:pt modelId="{3C15123D-553D-4C75-9F70-8DFC619181C0}" type="sibTrans" cxnId="{477B1A59-9CFB-471C-85B0-4A2CC2B83B83}">
      <dgm:prSet/>
      <dgm:spPr/>
      <dgm:t>
        <a:bodyPr/>
        <a:lstStyle/>
        <a:p>
          <a:endParaRPr lang="en-US"/>
        </a:p>
      </dgm:t>
    </dgm:pt>
    <dgm:pt modelId="{A289E2C8-6F49-48AD-9653-80BF21B618C8}">
      <dgm:prSet phldrT="[Text]"/>
      <dgm:spPr/>
      <dgm:t>
        <a:bodyPr/>
        <a:lstStyle/>
        <a:p>
          <a:r>
            <a:rPr lang="en-US" dirty="0">
              <a:solidFill>
                <a:schemeClr val="tx1"/>
              </a:solidFill>
            </a:rPr>
            <a:t>Cross-platform</a:t>
          </a:r>
        </a:p>
      </dgm:t>
    </dgm:pt>
    <dgm:pt modelId="{0A5181DE-257E-4CE1-A20F-B14684DE1CDA}" type="parTrans" cxnId="{755F7FC3-1F25-4AC3-9CC4-32E16039216F}">
      <dgm:prSet/>
      <dgm:spPr/>
      <dgm:t>
        <a:bodyPr/>
        <a:lstStyle/>
        <a:p>
          <a:endParaRPr lang="en-US"/>
        </a:p>
      </dgm:t>
    </dgm:pt>
    <dgm:pt modelId="{AB1BAB3D-27F2-42A0-A0EE-074630348AD6}" type="sibTrans" cxnId="{755F7FC3-1F25-4AC3-9CC4-32E16039216F}">
      <dgm:prSet/>
      <dgm:spPr/>
      <dgm:t>
        <a:bodyPr/>
        <a:lstStyle/>
        <a:p>
          <a:endParaRPr lang="en-US"/>
        </a:p>
      </dgm:t>
    </dgm:pt>
    <dgm:pt modelId="{DCF94645-2216-48C9-8A07-B7124B57B4CD}">
      <dgm:prSet phldrT="[Text]"/>
      <dgm:spPr/>
      <dgm:t>
        <a:bodyPr/>
        <a:lstStyle/>
        <a:p>
          <a:r>
            <a:rPr lang="en-US" dirty="0">
              <a:solidFill>
                <a:schemeClr val="tx1"/>
              </a:solidFill>
            </a:rPr>
            <a:t>Query &amp; Response</a:t>
          </a:r>
        </a:p>
      </dgm:t>
    </dgm:pt>
    <dgm:pt modelId="{B22E2D3F-1E44-4F06-94B3-2EAC6FA77F8F}" type="parTrans" cxnId="{8BA7CDC0-B46C-4E04-AB67-B46C984C6AB0}">
      <dgm:prSet/>
      <dgm:spPr/>
      <dgm:t>
        <a:bodyPr/>
        <a:lstStyle/>
        <a:p>
          <a:endParaRPr lang="en-US"/>
        </a:p>
      </dgm:t>
    </dgm:pt>
    <dgm:pt modelId="{843E0801-4707-4F4B-8134-274D0FAB008C}" type="sibTrans" cxnId="{8BA7CDC0-B46C-4E04-AB67-B46C984C6AB0}">
      <dgm:prSet/>
      <dgm:spPr/>
      <dgm:t>
        <a:bodyPr/>
        <a:lstStyle/>
        <a:p>
          <a:endParaRPr lang="en-US"/>
        </a:p>
      </dgm:t>
    </dgm:pt>
    <dgm:pt modelId="{AC13D25D-7009-4870-971D-69FF873D4C7F}">
      <dgm:prSet phldrT="[Text]"/>
      <dgm:spPr/>
      <dgm:t>
        <a:bodyPr/>
        <a:lstStyle/>
        <a:p>
          <a:r>
            <a:rPr lang="en-US" dirty="0">
              <a:solidFill>
                <a:schemeClr val="tx1"/>
              </a:solidFill>
            </a:rPr>
            <a:t>Contextually aware</a:t>
          </a:r>
        </a:p>
      </dgm:t>
    </dgm:pt>
    <dgm:pt modelId="{7934209D-11F1-4543-9892-173214F784E2}" type="parTrans" cxnId="{B4FE456E-63C3-46E5-A4D4-22E40C2E60EC}">
      <dgm:prSet/>
      <dgm:spPr/>
      <dgm:t>
        <a:bodyPr/>
        <a:lstStyle/>
        <a:p>
          <a:endParaRPr lang="en-US"/>
        </a:p>
      </dgm:t>
    </dgm:pt>
    <dgm:pt modelId="{ADD865B1-E528-4F28-AD6F-E6B76A4AFE02}" type="sibTrans" cxnId="{B4FE456E-63C3-46E5-A4D4-22E40C2E60EC}">
      <dgm:prSet/>
      <dgm:spPr/>
      <dgm:t>
        <a:bodyPr/>
        <a:lstStyle/>
        <a:p>
          <a:endParaRPr lang="en-US"/>
        </a:p>
      </dgm:t>
    </dgm:pt>
    <dgm:pt modelId="{68E9C83C-4BEB-486A-B657-DA53478CCA75}" type="pres">
      <dgm:prSet presAssocID="{98015550-5545-475B-95F5-B2F11E702BFE}" presName="arrowDiagram" presStyleCnt="0">
        <dgm:presLayoutVars>
          <dgm:chMax val="5"/>
          <dgm:dir/>
          <dgm:resizeHandles val="exact"/>
        </dgm:presLayoutVars>
      </dgm:prSet>
      <dgm:spPr/>
    </dgm:pt>
    <dgm:pt modelId="{A2F6EE43-0F3D-41C4-B39D-55BC92804333}" type="pres">
      <dgm:prSet presAssocID="{98015550-5545-475B-95F5-B2F11E702BFE}" presName="arrow" presStyleLbl="bgShp" presStyleIdx="0" presStyleCnt="1" custLinFactNeighborX="6557" custLinFactNeighborY="-6828"/>
      <dgm:spPr>
        <a:solidFill>
          <a:schemeClr val="accent6"/>
        </a:solidFill>
      </dgm:spPr>
    </dgm:pt>
    <dgm:pt modelId="{BD1CDDA5-AB3F-4309-8635-61D8879065DE}" type="pres">
      <dgm:prSet presAssocID="{98015550-5545-475B-95F5-B2F11E702BFE}" presName="arrowDiagram3" presStyleCnt="0"/>
      <dgm:spPr/>
    </dgm:pt>
    <dgm:pt modelId="{EAFE74A5-2766-4448-A6D6-E1B0E41EBA0E}" type="pres">
      <dgm:prSet presAssocID="{386C41F0-905D-4B20-BBB5-D60B8C784C42}" presName="bullet3a" presStyleLbl="node1" presStyleIdx="0" presStyleCnt="3"/>
      <dgm:spPr/>
    </dgm:pt>
    <dgm:pt modelId="{299AF524-BAE5-44D5-808E-787FC57C92DD}" type="pres">
      <dgm:prSet presAssocID="{386C41F0-905D-4B20-BBB5-D60B8C784C42}" presName="textBox3a" presStyleLbl="revTx" presStyleIdx="0" presStyleCnt="3">
        <dgm:presLayoutVars>
          <dgm:bulletEnabled val="1"/>
        </dgm:presLayoutVars>
      </dgm:prSet>
      <dgm:spPr/>
    </dgm:pt>
    <dgm:pt modelId="{45DC0977-1933-427B-A89A-77B56EDE026F}" type="pres">
      <dgm:prSet presAssocID="{E7D98A35-18E2-4CE7-898A-EB6786EA29AB}" presName="bullet3b" presStyleLbl="node1" presStyleIdx="1" presStyleCnt="3"/>
      <dgm:spPr/>
    </dgm:pt>
    <dgm:pt modelId="{0507184B-D315-46C8-8401-5DF56EABB8EA}" type="pres">
      <dgm:prSet presAssocID="{E7D98A35-18E2-4CE7-898A-EB6786EA29AB}" presName="textBox3b" presStyleLbl="revTx" presStyleIdx="1" presStyleCnt="3">
        <dgm:presLayoutVars>
          <dgm:bulletEnabled val="1"/>
        </dgm:presLayoutVars>
      </dgm:prSet>
      <dgm:spPr/>
    </dgm:pt>
    <dgm:pt modelId="{F4F0A3C7-FE60-4BD7-8210-536B028BE6F7}" type="pres">
      <dgm:prSet presAssocID="{884455DE-DED3-4E3A-9D78-8BCA7629A2AB}" presName="bullet3c" presStyleLbl="node1" presStyleIdx="2" presStyleCnt="3"/>
      <dgm:spPr/>
    </dgm:pt>
    <dgm:pt modelId="{D6F43F85-CD66-45F8-A1DC-ABA7D9DB7380}" type="pres">
      <dgm:prSet presAssocID="{884455DE-DED3-4E3A-9D78-8BCA7629A2AB}" presName="textBox3c" presStyleLbl="revTx" presStyleIdx="2" presStyleCnt="3">
        <dgm:presLayoutVars>
          <dgm:bulletEnabled val="1"/>
        </dgm:presLayoutVars>
      </dgm:prSet>
      <dgm:spPr/>
    </dgm:pt>
  </dgm:ptLst>
  <dgm:cxnLst>
    <dgm:cxn modelId="{755F7FC3-1F25-4AC3-9CC4-32E16039216F}" srcId="{884455DE-DED3-4E3A-9D78-8BCA7629A2AB}" destId="{A289E2C8-6F49-48AD-9653-80BF21B618C8}" srcOrd="1" destOrd="0" parTransId="{0A5181DE-257E-4CE1-A20F-B14684DE1CDA}" sibTransId="{AB1BAB3D-27F2-42A0-A0EE-074630348AD6}"/>
    <dgm:cxn modelId="{CFFCB035-2574-47FE-AFD0-64A8D09DF631}" srcId="{E7D98A35-18E2-4CE7-898A-EB6786EA29AB}" destId="{1E4304D2-FEA1-4400-A0AB-F4AD6FA98751}" srcOrd="2" destOrd="0" parTransId="{5AE9A2B1-847B-422B-9652-6F64EC541141}" sibTransId="{9BA42096-E1B2-4C86-BFD3-1098C7775669}"/>
    <dgm:cxn modelId="{D6FFFD60-A99B-4466-8A1F-BCB66E601425}" srcId="{98015550-5545-475B-95F5-B2F11E702BFE}" destId="{884455DE-DED3-4E3A-9D78-8BCA7629A2AB}" srcOrd="2" destOrd="0" parTransId="{E8A1DA04-FDC2-4823-9A8C-BE546CFADA93}" sibTransId="{909E88D0-7987-4A05-8DD6-F16658CAC2CA}"/>
    <dgm:cxn modelId="{86CC2A87-1DB2-40EB-91CF-C1E79D124A82}" srcId="{E7D98A35-18E2-4CE7-898A-EB6786EA29AB}" destId="{0571A5A5-B441-4EAA-AFF9-A1B2BCE352D5}" srcOrd="1" destOrd="0" parTransId="{8B4852E8-4E70-4988-8892-F0A0A4A764BA}" sibTransId="{010F6F4A-3512-4175-A900-C518CA15DEDA}"/>
    <dgm:cxn modelId="{2A9FA8AF-D9E9-4587-8173-D10BC9EF8C16}" type="presOf" srcId="{884455DE-DED3-4E3A-9D78-8BCA7629A2AB}" destId="{D6F43F85-CD66-45F8-A1DC-ABA7D9DB7380}" srcOrd="0" destOrd="0" presId="urn:microsoft.com/office/officeart/2005/8/layout/arrow2"/>
    <dgm:cxn modelId="{ECE46816-B4EA-47DC-87B6-9499F934476C}" type="presOf" srcId="{DCF94645-2216-48C9-8A07-B7124B57B4CD}" destId="{299AF524-BAE5-44D5-808E-787FC57C92DD}" srcOrd="0" destOrd="2" presId="urn:microsoft.com/office/officeart/2005/8/layout/arrow2"/>
    <dgm:cxn modelId="{8BA7CDC0-B46C-4E04-AB67-B46C984C6AB0}" srcId="{386C41F0-905D-4B20-BBB5-D60B8C784C42}" destId="{DCF94645-2216-48C9-8A07-B7124B57B4CD}" srcOrd="1" destOrd="0" parTransId="{B22E2D3F-1E44-4F06-94B3-2EAC6FA77F8F}" sibTransId="{843E0801-4707-4F4B-8134-274D0FAB008C}"/>
    <dgm:cxn modelId="{13CB9F7B-4C40-48BF-A8DC-0E0222988957}" type="presOf" srcId="{AC13D25D-7009-4870-971D-69FF873D4C7F}" destId="{D6F43F85-CD66-45F8-A1DC-ABA7D9DB7380}" srcOrd="0" destOrd="3" presId="urn:microsoft.com/office/officeart/2005/8/layout/arrow2"/>
    <dgm:cxn modelId="{7F06465F-FDED-4FA3-BADF-467FAFA5103E}" type="presOf" srcId="{243FECD2-EC2B-490D-B76C-B1E2A4E546FC}" destId="{299AF524-BAE5-44D5-808E-787FC57C92DD}" srcOrd="0" destOrd="1" presId="urn:microsoft.com/office/officeart/2005/8/layout/arrow2"/>
    <dgm:cxn modelId="{C89E8333-2CBF-4B8B-975C-252C9AFF3ACB}" type="presOf" srcId="{13CB795E-21D3-4F4E-9186-897AF7EEC17D}" destId="{0507184B-D315-46C8-8401-5DF56EABB8EA}" srcOrd="0" destOrd="1" presId="urn:microsoft.com/office/officeart/2005/8/layout/arrow2"/>
    <dgm:cxn modelId="{7F9D583E-8F02-48C2-BFDC-4605608AFA62}" srcId="{884455DE-DED3-4E3A-9D78-8BCA7629A2AB}" destId="{B5D9D6EE-C7A7-4878-86AB-99328C7821DC}" srcOrd="0" destOrd="0" parTransId="{5C956409-87A6-4510-A0AD-79E2EADCA961}" sibTransId="{12596C89-E6D4-48B4-AB0A-B92CE108C0E5}"/>
    <dgm:cxn modelId="{375586CB-F045-4FAC-8877-5389AD996658}" type="presOf" srcId="{B5D9D6EE-C7A7-4878-86AB-99328C7821DC}" destId="{D6F43F85-CD66-45F8-A1DC-ABA7D9DB7380}" srcOrd="0" destOrd="1" presId="urn:microsoft.com/office/officeart/2005/8/layout/arrow2"/>
    <dgm:cxn modelId="{8FCAA4C0-18D2-4C49-927A-F8C9AC93C7DE}" type="presOf" srcId="{0571A5A5-B441-4EAA-AFF9-A1B2BCE352D5}" destId="{0507184B-D315-46C8-8401-5DF56EABB8EA}" srcOrd="0" destOrd="2" presId="urn:microsoft.com/office/officeart/2005/8/layout/arrow2"/>
    <dgm:cxn modelId="{22EF8838-16A5-44E0-AF07-F2A00689B2F4}" srcId="{98015550-5545-475B-95F5-B2F11E702BFE}" destId="{E7D98A35-18E2-4CE7-898A-EB6786EA29AB}" srcOrd="1" destOrd="0" parTransId="{DC1299DD-2782-47FD-A17B-D83199FD5FDC}" sibTransId="{014D925C-3C5A-48F7-9E97-EA4D004AA91C}"/>
    <dgm:cxn modelId="{7B45A4FF-DA16-47E5-B866-72489098E254}" srcId="{386C41F0-905D-4B20-BBB5-D60B8C784C42}" destId="{243FECD2-EC2B-490D-B76C-B1E2A4E546FC}" srcOrd="0" destOrd="0" parTransId="{60391611-774D-4D14-A784-FFB36285C8D0}" sibTransId="{FD2B801D-E470-4E96-9F42-D0739141CC32}"/>
    <dgm:cxn modelId="{3D6D4317-0B8A-4989-8205-81DCFB361ECC}" srcId="{98015550-5545-475B-95F5-B2F11E702BFE}" destId="{386C41F0-905D-4B20-BBB5-D60B8C784C42}" srcOrd="0" destOrd="0" parTransId="{861CA3E8-6CB7-4956-9460-804B7FD06D6D}" sibTransId="{B59EAE1A-50E3-4DBC-A20D-A8A68B499D8D}"/>
    <dgm:cxn modelId="{477B1A59-9CFB-471C-85B0-4A2CC2B83B83}" srcId="{E7D98A35-18E2-4CE7-898A-EB6786EA29AB}" destId="{13CB795E-21D3-4F4E-9186-897AF7EEC17D}" srcOrd="0" destOrd="0" parTransId="{BC526A2E-CFEB-425C-AF48-98FD34C93A10}" sibTransId="{3C15123D-553D-4C75-9F70-8DFC619181C0}"/>
    <dgm:cxn modelId="{3A72208C-A96C-4A62-9804-97CE826EE916}" type="presOf" srcId="{1E4304D2-FEA1-4400-A0AB-F4AD6FA98751}" destId="{0507184B-D315-46C8-8401-5DF56EABB8EA}" srcOrd="0" destOrd="3" presId="urn:microsoft.com/office/officeart/2005/8/layout/arrow2"/>
    <dgm:cxn modelId="{B4FE456E-63C3-46E5-A4D4-22E40C2E60EC}" srcId="{884455DE-DED3-4E3A-9D78-8BCA7629A2AB}" destId="{AC13D25D-7009-4870-971D-69FF873D4C7F}" srcOrd="2" destOrd="0" parTransId="{7934209D-11F1-4543-9892-173214F784E2}" sibTransId="{ADD865B1-E528-4F28-AD6F-E6B76A4AFE02}"/>
    <dgm:cxn modelId="{A6252DDD-631A-4558-B9BC-2908D29F7E9E}" type="presOf" srcId="{98015550-5545-475B-95F5-B2F11E702BFE}" destId="{68E9C83C-4BEB-486A-B657-DA53478CCA75}" srcOrd="0" destOrd="0" presId="urn:microsoft.com/office/officeart/2005/8/layout/arrow2"/>
    <dgm:cxn modelId="{F135C1BA-969A-4A00-8D63-9F1B22E050A1}" type="presOf" srcId="{386C41F0-905D-4B20-BBB5-D60B8C784C42}" destId="{299AF524-BAE5-44D5-808E-787FC57C92DD}" srcOrd="0" destOrd="0" presId="urn:microsoft.com/office/officeart/2005/8/layout/arrow2"/>
    <dgm:cxn modelId="{A5B64DB1-315D-4FBD-92FC-D3A0732BCCDF}" type="presOf" srcId="{E7D98A35-18E2-4CE7-898A-EB6786EA29AB}" destId="{0507184B-D315-46C8-8401-5DF56EABB8EA}" srcOrd="0" destOrd="0" presId="urn:microsoft.com/office/officeart/2005/8/layout/arrow2"/>
    <dgm:cxn modelId="{2E47042D-E5F3-49B9-8950-6BF85B3DFBA5}" type="presOf" srcId="{A289E2C8-6F49-48AD-9653-80BF21B618C8}" destId="{D6F43F85-CD66-45F8-A1DC-ABA7D9DB7380}" srcOrd="0" destOrd="2" presId="urn:microsoft.com/office/officeart/2005/8/layout/arrow2"/>
    <dgm:cxn modelId="{690BC808-3389-43E5-A51F-089D30EBFE21}" type="presParOf" srcId="{68E9C83C-4BEB-486A-B657-DA53478CCA75}" destId="{A2F6EE43-0F3D-41C4-B39D-55BC92804333}" srcOrd="0" destOrd="0" presId="urn:microsoft.com/office/officeart/2005/8/layout/arrow2"/>
    <dgm:cxn modelId="{A85B51AD-2697-4753-A2C1-C5DE840823DF}" type="presParOf" srcId="{68E9C83C-4BEB-486A-B657-DA53478CCA75}" destId="{BD1CDDA5-AB3F-4309-8635-61D8879065DE}" srcOrd="1" destOrd="0" presId="urn:microsoft.com/office/officeart/2005/8/layout/arrow2"/>
    <dgm:cxn modelId="{BAA15FD8-4391-4E3F-9D8A-3E8C5D7ECD4D}" type="presParOf" srcId="{BD1CDDA5-AB3F-4309-8635-61D8879065DE}" destId="{EAFE74A5-2766-4448-A6D6-E1B0E41EBA0E}" srcOrd="0" destOrd="0" presId="urn:microsoft.com/office/officeart/2005/8/layout/arrow2"/>
    <dgm:cxn modelId="{54645338-B703-47E9-A2B1-423C87F65770}" type="presParOf" srcId="{BD1CDDA5-AB3F-4309-8635-61D8879065DE}" destId="{299AF524-BAE5-44D5-808E-787FC57C92DD}" srcOrd="1" destOrd="0" presId="urn:microsoft.com/office/officeart/2005/8/layout/arrow2"/>
    <dgm:cxn modelId="{32EEFA99-A17E-434D-9DAE-51F470E9547F}" type="presParOf" srcId="{BD1CDDA5-AB3F-4309-8635-61D8879065DE}" destId="{45DC0977-1933-427B-A89A-77B56EDE026F}" srcOrd="2" destOrd="0" presId="urn:microsoft.com/office/officeart/2005/8/layout/arrow2"/>
    <dgm:cxn modelId="{B0936F03-0570-4579-81EB-3D39DF00BCD5}" type="presParOf" srcId="{BD1CDDA5-AB3F-4309-8635-61D8879065DE}" destId="{0507184B-D315-46C8-8401-5DF56EABB8EA}" srcOrd="3" destOrd="0" presId="urn:microsoft.com/office/officeart/2005/8/layout/arrow2"/>
    <dgm:cxn modelId="{4178013E-5A83-43D7-B710-52E83F12220F}" type="presParOf" srcId="{BD1CDDA5-AB3F-4309-8635-61D8879065DE}" destId="{F4F0A3C7-FE60-4BD7-8210-536B028BE6F7}" srcOrd="4" destOrd="0" presId="urn:microsoft.com/office/officeart/2005/8/layout/arrow2"/>
    <dgm:cxn modelId="{8A154C0B-EAAD-4682-A2A3-C09A8C627A10}" type="presParOf" srcId="{BD1CDDA5-AB3F-4309-8635-61D8879065DE}" destId="{D6F43F85-CD66-45F8-A1DC-ABA7D9DB7380}"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6EE43-0F3D-41C4-B39D-55BC92804333}">
      <dsp:nvSpPr>
        <dsp:cNvPr id="0" name=""/>
        <dsp:cNvSpPr/>
      </dsp:nvSpPr>
      <dsp:spPr>
        <a:xfrm>
          <a:off x="0" y="0"/>
          <a:ext cx="7597151" cy="4748219"/>
        </a:xfrm>
        <a:prstGeom prst="swooshArrow">
          <a:avLst>
            <a:gd name="adj1" fmla="val 25000"/>
            <a:gd name="adj2" fmla="val 25000"/>
          </a:avLst>
        </a:prstGeom>
        <a:solidFill>
          <a:schemeClr val="accent6"/>
        </a:solidFill>
        <a:ln>
          <a:noFill/>
        </a:ln>
        <a:effectLst/>
      </dsp:spPr>
      <dsp:style>
        <a:lnRef idx="0">
          <a:scrgbClr r="0" g="0" b="0"/>
        </a:lnRef>
        <a:fillRef idx="1">
          <a:scrgbClr r="0" g="0" b="0"/>
        </a:fillRef>
        <a:effectRef idx="0">
          <a:scrgbClr r="0" g="0" b="0"/>
        </a:effectRef>
        <a:fontRef idx="minor"/>
      </dsp:style>
    </dsp:sp>
    <dsp:sp modelId="{EAFE74A5-2766-4448-A6D6-E1B0E41EBA0E}">
      <dsp:nvSpPr>
        <dsp:cNvPr id="0" name=""/>
        <dsp:cNvSpPr/>
      </dsp:nvSpPr>
      <dsp:spPr>
        <a:xfrm>
          <a:off x="964838" y="3368375"/>
          <a:ext cx="197525" cy="19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9AF524-BAE5-44D5-808E-787FC57C92DD}">
      <dsp:nvSpPr>
        <dsp:cNvPr id="0" name=""/>
        <dsp:cNvSpPr/>
      </dsp:nvSpPr>
      <dsp:spPr>
        <a:xfrm>
          <a:off x="1063601" y="3467138"/>
          <a:ext cx="1770136" cy="1372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65" tIns="0" rIns="0" bIns="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Web</a:t>
          </a:r>
        </a:p>
        <a:p>
          <a:pPr marL="171450" lvl="1" indent="-171450" algn="l" defTabSz="711200">
            <a:lnSpc>
              <a:spcPct val="90000"/>
            </a:lnSpc>
            <a:spcBef>
              <a:spcPct val="0"/>
            </a:spcBef>
            <a:spcAft>
              <a:spcPct val="15000"/>
            </a:spcAft>
            <a:buChar char="•"/>
          </a:pPr>
          <a:r>
            <a:rPr lang="en-US" sz="1600" kern="1200" dirty="0">
              <a:solidFill>
                <a:schemeClr val="tx1"/>
              </a:solidFill>
            </a:rPr>
            <a:t>PC-based</a:t>
          </a:r>
        </a:p>
        <a:p>
          <a:pPr marL="171450" lvl="1" indent="-171450" algn="l" defTabSz="711200">
            <a:lnSpc>
              <a:spcPct val="90000"/>
            </a:lnSpc>
            <a:spcBef>
              <a:spcPct val="0"/>
            </a:spcBef>
            <a:spcAft>
              <a:spcPct val="15000"/>
            </a:spcAft>
            <a:buChar char="•"/>
          </a:pPr>
          <a:r>
            <a:rPr lang="en-US" sz="1600" kern="1200" dirty="0">
              <a:solidFill>
                <a:schemeClr val="tx1"/>
              </a:solidFill>
            </a:rPr>
            <a:t>Query &amp; Response</a:t>
          </a:r>
        </a:p>
      </dsp:txBody>
      <dsp:txXfrm>
        <a:off x="1063601" y="3467138"/>
        <a:ext cx="1770136" cy="1372235"/>
      </dsp:txXfrm>
    </dsp:sp>
    <dsp:sp modelId="{45DC0977-1933-427B-A89A-77B56EDE026F}">
      <dsp:nvSpPr>
        <dsp:cNvPr id="0" name=""/>
        <dsp:cNvSpPr/>
      </dsp:nvSpPr>
      <dsp:spPr>
        <a:xfrm>
          <a:off x="2708384" y="2077809"/>
          <a:ext cx="357066" cy="3570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7184B-D315-46C8-8401-5DF56EABB8EA}">
      <dsp:nvSpPr>
        <dsp:cNvPr id="0" name=""/>
        <dsp:cNvSpPr/>
      </dsp:nvSpPr>
      <dsp:spPr>
        <a:xfrm>
          <a:off x="2886917" y="2256342"/>
          <a:ext cx="1823316" cy="258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202" tIns="0" rIns="0" bIns="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Apps</a:t>
          </a:r>
        </a:p>
        <a:p>
          <a:pPr marL="171450" lvl="1" indent="-171450" algn="l" defTabSz="711200">
            <a:lnSpc>
              <a:spcPct val="90000"/>
            </a:lnSpc>
            <a:spcBef>
              <a:spcPct val="0"/>
            </a:spcBef>
            <a:spcAft>
              <a:spcPct val="15000"/>
            </a:spcAft>
            <a:buChar char="•"/>
          </a:pPr>
          <a:r>
            <a:rPr lang="en-US" sz="1600" kern="1200" dirty="0">
              <a:solidFill>
                <a:schemeClr val="tx1"/>
              </a:solidFill>
            </a:rPr>
            <a:t>Mobile-first</a:t>
          </a:r>
        </a:p>
        <a:p>
          <a:pPr marL="171450" lvl="1" indent="-171450" algn="l" defTabSz="711200">
            <a:lnSpc>
              <a:spcPct val="90000"/>
            </a:lnSpc>
            <a:spcBef>
              <a:spcPct val="0"/>
            </a:spcBef>
            <a:spcAft>
              <a:spcPct val="15000"/>
            </a:spcAft>
            <a:buChar char="•"/>
          </a:pPr>
          <a:r>
            <a:rPr lang="en-US" sz="1600" kern="1200" dirty="0">
              <a:solidFill>
                <a:schemeClr val="tx1"/>
              </a:solidFill>
            </a:rPr>
            <a:t>Siloed experiences</a:t>
          </a:r>
        </a:p>
        <a:p>
          <a:pPr marL="171450" lvl="1" indent="-171450" algn="l" defTabSz="711200">
            <a:lnSpc>
              <a:spcPct val="90000"/>
            </a:lnSpc>
            <a:spcBef>
              <a:spcPct val="0"/>
            </a:spcBef>
            <a:spcAft>
              <a:spcPct val="15000"/>
            </a:spcAft>
            <a:buChar char="•"/>
          </a:pPr>
          <a:r>
            <a:rPr lang="en-US" sz="1600" kern="1200" dirty="0">
              <a:solidFill>
                <a:schemeClr val="tx1"/>
              </a:solidFill>
            </a:rPr>
            <a:t>Platform-based </a:t>
          </a:r>
        </a:p>
      </dsp:txBody>
      <dsp:txXfrm>
        <a:off x="2886917" y="2256342"/>
        <a:ext cx="1823316" cy="2583031"/>
      </dsp:txXfrm>
    </dsp:sp>
    <dsp:sp modelId="{F4F0A3C7-FE60-4BD7-8210-536B028BE6F7}">
      <dsp:nvSpPr>
        <dsp:cNvPr id="0" name=""/>
        <dsp:cNvSpPr/>
      </dsp:nvSpPr>
      <dsp:spPr>
        <a:xfrm>
          <a:off x="4805198" y="1292454"/>
          <a:ext cx="493814" cy="4938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43F85-CD66-45F8-A1DC-ABA7D9DB7380}">
      <dsp:nvSpPr>
        <dsp:cNvPr id="0" name=""/>
        <dsp:cNvSpPr/>
      </dsp:nvSpPr>
      <dsp:spPr>
        <a:xfrm>
          <a:off x="5052105" y="1539361"/>
          <a:ext cx="1823316" cy="3300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662" tIns="0" rIns="0" bIns="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Bots</a:t>
          </a:r>
        </a:p>
        <a:p>
          <a:pPr marL="171450" lvl="1" indent="-171450" algn="l" defTabSz="711200">
            <a:lnSpc>
              <a:spcPct val="90000"/>
            </a:lnSpc>
            <a:spcBef>
              <a:spcPct val="0"/>
            </a:spcBef>
            <a:spcAft>
              <a:spcPct val="15000"/>
            </a:spcAft>
            <a:buChar char="•"/>
          </a:pPr>
          <a:r>
            <a:rPr lang="en-US" sz="1600" kern="1200" dirty="0">
              <a:solidFill>
                <a:schemeClr val="tx1"/>
              </a:solidFill>
            </a:rPr>
            <a:t>Conversational</a:t>
          </a:r>
        </a:p>
        <a:p>
          <a:pPr marL="171450" lvl="1" indent="-171450" algn="l" defTabSz="711200">
            <a:lnSpc>
              <a:spcPct val="90000"/>
            </a:lnSpc>
            <a:spcBef>
              <a:spcPct val="0"/>
            </a:spcBef>
            <a:spcAft>
              <a:spcPct val="15000"/>
            </a:spcAft>
            <a:buChar char="•"/>
          </a:pPr>
          <a:r>
            <a:rPr lang="en-US" sz="1600" kern="1200" dirty="0">
              <a:solidFill>
                <a:schemeClr val="tx1"/>
              </a:solidFill>
            </a:rPr>
            <a:t>Cross-platform</a:t>
          </a:r>
        </a:p>
        <a:p>
          <a:pPr marL="171450" lvl="1" indent="-171450" algn="l" defTabSz="711200">
            <a:lnSpc>
              <a:spcPct val="90000"/>
            </a:lnSpc>
            <a:spcBef>
              <a:spcPct val="0"/>
            </a:spcBef>
            <a:spcAft>
              <a:spcPct val="15000"/>
            </a:spcAft>
            <a:buChar char="•"/>
          </a:pPr>
          <a:r>
            <a:rPr lang="en-US" sz="1600" kern="1200" dirty="0">
              <a:solidFill>
                <a:schemeClr val="tx1"/>
              </a:solidFill>
            </a:rPr>
            <a:t>Contextually aware</a:t>
          </a:r>
        </a:p>
      </dsp:txBody>
      <dsp:txXfrm>
        <a:off x="5052105" y="1539361"/>
        <a:ext cx="1823316" cy="330001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210DB-921E-4CC8-A157-75FEE5118701}" type="datetimeFigureOut">
              <a:rPr lang="en-US" smtClean="0"/>
              <a:t>1/17/2017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55DD3-925F-4551-A35D-EC9855492C3B}" type="slidenum">
              <a:rPr lang="en-US" smtClean="0"/>
              <a:t>‹#›</a:t>
            </a:fld>
            <a:endParaRPr lang="en-US"/>
          </a:p>
        </p:txBody>
      </p:sp>
    </p:spTree>
    <p:extLst>
      <p:ext uri="{BB962C8B-B14F-4D97-AF65-F5344CB8AC3E}">
        <p14:creationId xmlns:p14="http://schemas.microsoft.com/office/powerpoint/2010/main" val="232545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11526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a:t>
            </a:r>
          </a:p>
          <a:p>
            <a:r>
              <a:rPr lang="en-US" dirty="0"/>
              <a:t>-love</a:t>
            </a:r>
          </a:p>
          <a:p>
            <a:r>
              <a:rPr lang="en-US" dirty="0"/>
              <a:t>-multiple</a:t>
            </a:r>
            <a:r>
              <a:rPr lang="en-US" baseline="0" dirty="0"/>
              <a:t> levels of AI</a:t>
            </a:r>
          </a:p>
          <a:p>
            <a:r>
              <a:rPr lang="en-US" baseline="0" dirty="0"/>
              <a:t>-gaming AI</a:t>
            </a:r>
          </a:p>
          <a:p>
            <a:r>
              <a:rPr lang="en-US" baseline="0" dirty="0"/>
              <a:t>-AI’s potential for psychological well-being</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06957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38701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AI filling a human need to feel connected</a:t>
            </a:r>
            <a:endParaRPr lang="en-US" dirty="0"/>
          </a:p>
          <a:p>
            <a:endParaRPr lang="en-US" dirty="0"/>
          </a:p>
          <a:p>
            <a:r>
              <a:rPr lang="en-CA" dirty="0"/>
              <a:t>From The Times:</a:t>
            </a:r>
          </a:p>
          <a:p>
            <a:r>
              <a:rPr lang="en-CA" dirty="0"/>
              <a:t>She is known as </a:t>
            </a:r>
            <a:r>
              <a:rPr lang="en-CA" dirty="0" err="1"/>
              <a:t>Xiaoice</a:t>
            </a:r>
            <a:r>
              <a:rPr lang="en-CA" dirty="0"/>
              <a:t>, and millions of young Chinese pick up their smartphones every day to exchange messages with her, drawn to her knowing sense of humor and listening skills. People often turn to her when they have a broken heart, have lost a job, or have been feeling down. They often tell her, “I love you.”</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50876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Bots represent a once-in-a</a:t>
            </a:r>
            <a:r>
              <a:rPr lang="en-US" baseline="0" dirty="0"/>
              <a:t>-decade shift in technology. In the 80’s the PC revolutionized computing and the GUI replaced the command line as a newer easier way of interacting with technology. </a:t>
            </a:r>
          </a:p>
          <a:p>
            <a:endParaRPr lang="en-US" baseline="0" dirty="0"/>
          </a:p>
          <a:p>
            <a:r>
              <a:rPr lang="en-US" baseline="0" dirty="0"/>
              <a:t>In the 90s, the dawn of the internet connected the world in a new way and gave us on-demand information access for the first time. For the first time users could send out a query and get a response tailored to their request.</a:t>
            </a:r>
          </a:p>
          <a:p>
            <a:endParaRPr lang="en-US" baseline="0" dirty="0"/>
          </a:p>
          <a:p>
            <a:r>
              <a:rPr lang="en-US" baseline="0" dirty="0"/>
              <a:t>The 2000s was the age of apps, and with the arrival of smart phones and more complex computing in our pockets, apps became the new most popular way to interact with technology. Apps provided customized siloed experiences that were more personal than ever.</a:t>
            </a:r>
          </a:p>
          <a:p>
            <a:endParaRPr lang="en-US" baseline="0" dirty="0"/>
          </a:p>
          <a:p>
            <a:r>
              <a:rPr lang="en-US" baseline="0" dirty="0"/>
              <a:t>And now in the 2010s we are seeing bots and agents taking a new role and simplifying our interactions with our devices. We saw it first with Siri, now we have Cortana, Google Now and Amazon Alexa, and these personal experiences let the user interact with technology in the same natural way they interact with their friends.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4F0ACD4-D3EE-44A8-9E50-40104FBD42A9}"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3591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55DD3-925F-4551-A35D-EC9855492C3B}" type="slidenum">
              <a:rPr lang="en-US" smtClean="0"/>
              <a:t>9</a:t>
            </a:fld>
            <a:endParaRPr lang="en-US"/>
          </a:p>
        </p:txBody>
      </p:sp>
    </p:spTree>
    <p:extLst>
      <p:ext uri="{BB962C8B-B14F-4D97-AF65-F5344CB8AC3E}">
        <p14:creationId xmlns:p14="http://schemas.microsoft.com/office/powerpoint/2010/main" val="1462376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bot</a:t>
            </a:r>
          </a:p>
        </p:txBody>
      </p:sp>
      <p:sp>
        <p:nvSpPr>
          <p:cNvPr id="4" name="Slide Number Placeholder 3"/>
          <p:cNvSpPr>
            <a:spLocks noGrp="1"/>
          </p:cNvSpPr>
          <p:nvPr>
            <p:ph type="sldNum" sz="quarter" idx="10"/>
          </p:nvPr>
        </p:nvSpPr>
        <p:spPr/>
        <p:txBody>
          <a:bodyPr/>
          <a:lstStyle/>
          <a:p>
            <a:fld id="{64D55DD3-925F-4551-A35D-EC9855492C3B}" type="slidenum">
              <a:rPr lang="en-US" smtClean="0"/>
              <a:t>17</a:t>
            </a:fld>
            <a:endParaRPr lang="en-US"/>
          </a:p>
        </p:txBody>
      </p:sp>
    </p:spTree>
    <p:extLst>
      <p:ext uri="{BB962C8B-B14F-4D97-AF65-F5344CB8AC3E}">
        <p14:creationId xmlns:p14="http://schemas.microsoft.com/office/powerpoint/2010/main" val="18928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a:t>
            </a:r>
            <a:r>
              <a:rPr lang="en-GB" baseline="0" dirty="0"/>
              <a:t> are the key characteristics of an intelligent app. Lets look at this from users and developers.. </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1/17/2017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35499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 different </a:t>
            </a:r>
            <a:r>
              <a:rPr lang="en-GB" dirty="0" err="1"/>
              <a:t>apis</a:t>
            </a:r>
            <a:r>
              <a:rPr lang="en-GB" dirty="0"/>
              <a:t> </a:t>
            </a:r>
            <a:r>
              <a:rPr lang="en-GB" dirty="0" err="1"/>
              <a:t>availble</a:t>
            </a:r>
            <a:endParaRPr lang="en-GB" dirty="0"/>
          </a:p>
          <a:p>
            <a:endParaRPr lang="en-GB" dirty="0"/>
          </a:p>
          <a:p>
            <a:r>
              <a:rPr lang="en-GB" dirty="0"/>
              <a:t>Microsoft Cognitive Services lets you tap into an ever-growing collection of powerful AI algorithms developed by experts in the fields of computer vision, speech, natural language processing, knowledge extraction and web search. They simplify a variety of AI-based tasks, giving you a quick way to add state-of-the-art intelligence technologies to your apps with just a few lines of code. The APIs integrate into whatever language you prefer, on your platform of choice. The APIs are also constantly improving, learning, and getting smarter, so experiences are always up to date. Simply drop the API call into your bot’s code and you are set.</a:t>
            </a:r>
            <a:endParaRPr lang="en-US" b="1" dirty="0"/>
          </a:p>
          <a:p>
            <a:endParaRPr lang="en-US" b="1" dirty="0"/>
          </a:p>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b="1" i="1" dirty="0"/>
              <a:t>NOTES</a:t>
            </a:r>
            <a:r>
              <a:rPr lang="en-US" i="1" dirty="0"/>
              <a:t>:</a:t>
            </a:r>
            <a:r>
              <a:rPr lang="en-US" i="1" baseline="0" dirty="0"/>
              <a:t> </a:t>
            </a:r>
            <a:r>
              <a:rPr lang="en-US" i="1" dirty="0"/>
              <a:t>key concepts we are trying to convey in this above statement:  </a:t>
            </a:r>
          </a:p>
          <a:p>
            <a:endParaRPr lang="en-US" i="1" dirty="0"/>
          </a:p>
          <a:p>
            <a:pPr marL="228600" indent="-228600">
              <a:buFont typeface="+mj-lt"/>
              <a:buAutoNum type="arabicPeriod"/>
            </a:pPr>
            <a:r>
              <a:rPr lang="en-US" i="1" dirty="0"/>
              <a:t>That we are bringing together Intelligence (Oxford) and Knowledge from the corpus of the web (Bing) </a:t>
            </a:r>
          </a:p>
          <a:p>
            <a:pPr marL="228600" indent="-228600">
              <a:buFont typeface="+mj-lt"/>
              <a:buAutoNum type="arabicPeriod"/>
            </a:pPr>
            <a:r>
              <a:rPr lang="en-US" i="1" dirty="0"/>
              <a:t>That cognitive = human perception and understanding, enabling your apps to see the world around them, to hear and talk back with the users—to have a human side. </a:t>
            </a:r>
          </a:p>
          <a:p>
            <a:endParaRPr lang="en-US" dirty="0"/>
          </a:p>
          <a:p>
            <a:r>
              <a:rPr lang="en-US" sz="900" b="1" kern="1200" dirty="0">
                <a:solidFill>
                  <a:schemeClr val="tx1"/>
                </a:solidFill>
                <a:effectLst/>
                <a:latin typeface="Segoe UI Light" pitchFamily="34" charset="0"/>
                <a:ea typeface="+mn-ea"/>
                <a:cs typeface="+mn-cs"/>
              </a:rPr>
              <a:t>What are Microsoft Cognitive Services?</a:t>
            </a:r>
            <a:endParaRPr lang="en-US" b="1" dirty="0">
              <a:effectLst/>
            </a:endParaRPr>
          </a:p>
          <a:p>
            <a:r>
              <a:rPr lang="en-US" sz="900" kern="1200" dirty="0">
                <a:solidFill>
                  <a:schemeClr val="tx1"/>
                </a:solidFill>
                <a:effectLst/>
                <a:latin typeface="Segoe UI Light" pitchFamily="34" charset="0"/>
                <a:ea typeface="+mn-ea"/>
                <a:cs typeface="+mn-cs"/>
              </a:rPr>
              <a:t>Microsoft Cognitive Services is a new collection of intelligent APIs that allow systems to see, hear, speak, understand and interpret our needs using natural methods of communication. Developers can use these APIs to make their applications more intelligent, engaging and discoverable. To try Cognitive Services for free, visit </a:t>
            </a:r>
            <a:r>
              <a:rPr lang="en-US" sz="900" u="sng" kern="1200" dirty="0">
                <a:solidFill>
                  <a:schemeClr val="tx1"/>
                </a:solidFill>
                <a:effectLst/>
                <a:latin typeface="Segoe UI Light" pitchFamily="34" charset="0"/>
                <a:ea typeface="+mn-ea"/>
                <a:cs typeface="+mn-cs"/>
                <a:hlinkClick r:id="rId3"/>
              </a:rPr>
              <a:t>www.microsoft.com/cognitive</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9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r>
              <a:rPr lang="en-US" dirty="0">
                <a:effectLst/>
              </a:rPr>
              <a:t> </a:t>
            </a:r>
          </a:p>
          <a:p>
            <a:r>
              <a:rPr lang="en-US" b="1" dirty="0">
                <a:effectLst/>
              </a:rPr>
              <a:t>Cognitive Services includes:</a:t>
            </a:r>
          </a:p>
          <a:p>
            <a:pPr lvl="0"/>
            <a:r>
              <a:rPr lang="en-US" dirty="0">
                <a:effectLst/>
              </a:rPr>
              <a:t>Vision: From faces to feelings, allow apps to understand images and video</a:t>
            </a:r>
          </a:p>
          <a:p>
            <a:pPr lvl="0"/>
            <a:r>
              <a:rPr lang="en-US" dirty="0">
                <a:effectLst/>
              </a:rPr>
              <a:t>Speech: Hear and speak to users by filtering noise, identifying speakers, and understanding intent</a:t>
            </a:r>
          </a:p>
          <a:p>
            <a:pPr lvl="0"/>
            <a:r>
              <a:rPr lang="en-US" dirty="0">
                <a:effectLst/>
              </a:rPr>
              <a:t>Language: Process text and learn how to recognize what users want</a:t>
            </a:r>
          </a:p>
          <a:p>
            <a:pPr lvl="0"/>
            <a:r>
              <a:rPr lang="en-US" dirty="0">
                <a:effectLst/>
              </a:rPr>
              <a:t>Knowledge: Tap into rich knowledge amassed from the web, academia, or your own data</a:t>
            </a:r>
          </a:p>
          <a:p>
            <a:pPr lvl="0"/>
            <a:r>
              <a:rPr lang="en-US" dirty="0">
                <a:effectLst/>
              </a:rPr>
              <a:t>Search: Access billions of web pages, images, videos, and news with the power of Bing APIs</a:t>
            </a:r>
          </a:p>
          <a:p>
            <a:r>
              <a:rPr lang="en-US" dirty="0">
                <a:effectLst/>
              </a:rPr>
              <a:t> </a:t>
            </a:r>
          </a:p>
          <a:p>
            <a:r>
              <a:rPr lang="en-US" sz="900" kern="1200" dirty="0">
                <a:solidFill>
                  <a:schemeClr val="tx1"/>
                </a:solidFill>
                <a:effectLst/>
                <a:latin typeface="Segoe UI Light" pitchFamily="34" charset="0"/>
                <a:ea typeface="+mn-ea"/>
                <a:cs typeface="+mn-cs"/>
              </a:rPr>
              <a:t>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10:46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631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dirty="0"/>
              <a:t>Computer vision API to create human readable captions for the content of an image uploaded to a bot</a:t>
            </a:r>
          </a:p>
          <a:p>
            <a:pPr marL="0" indent="0">
              <a:buNone/>
            </a:pPr>
            <a:r>
              <a:rPr lang="en-US" baseline="0" dirty="0"/>
              <a:t>Like CaptionBot.ai – a bot that reports back in human way the contents of an image</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2. A bot to authenticate users using a voiceprint by leveraging the Speech APIs</a:t>
            </a:r>
            <a:endParaRPr lang="en-US" baseline="0" dirty="0"/>
          </a:p>
          <a:p>
            <a:pPr marL="0" indent="0">
              <a:buNone/>
            </a:pPr>
            <a:r>
              <a:rPr lang="en-US" baseline="0" dirty="0"/>
              <a:t>Authentication as a user speaks to the bot with a speaker verification profile or “voiceprint”</a:t>
            </a:r>
          </a:p>
          <a:p>
            <a:pPr marL="0" indent="0">
              <a:buNone/>
            </a:pPr>
            <a:endParaRPr lang="en-US" dirty="0"/>
          </a:p>
          <a:p>
            <a:pPr marL="228600" marR="0" lvl="0" indent="-228600" algn="l" defTabSz="932742" rtl="0" eaLnBrk="1" fontAlgn="auto" latinLnBrk="0" hangingPunct="1">
              <a:lnSpc>
                <a:spcPct val="90000"/>
              </a:lnSpc>
              <a:spcBef>
                <a:spcPts val="0"/>
              </a:spcBef>
              <a:spcAft>
                <a:spcPts val="340"/>
              </a:spcAft>
              <a:buClrTx/>
              <a:buSzTx/>
              <a:buFontTx/>
              <a:buAutoNum type="arabicPeriod" startAt="3"/>
              <a:tabLst/>
              <a:defRPr/>
            </a:pPr>
            <a:r>
              <a:rPr lang="en-US" sz="900" dirty="0"/>
              <a:t>Using the LUIS (Language Understanding Intelligent Service) API, a bot can recognize the intent of a user</a:t>
            </a:r>
          </a:p>
          <a:p>
            <a:pPr marL="0" indent="0">
              <a:buNone/>
            </a:pPr>
            <a:r>
              <a:rPr lang="en-US" dirty="0"/>
              <a:t>LUIS analysis for queries</a:t>
            </a:r>
            <a:r>
              <a:rPr lang="en-US" baseline="0" dirty="0"/>
              <a:t> such </a:t>
            </a:r>
            <a:r>
              <a:rPr lang="en-US" dirty="0"/>
              <a:t>as “What is the weather in </a:t>
            </a:r>
            <a:r>
              <a:rPr lang="en-US" dirty="0" err="1"/>
              <a:t>Toyko</a:t>
            </a:r>
            <a:r>
              <a:rPr lang="en-US" baseline="0" dirty="0"/>
              <a:t> today?” using entities to parse out intent (what the user is asking for)</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4. Knowledge APIs can give a bot the ability to recommend products frequently bought together based on our knowledge and/or a user’s history</a:t>
            </a:r>
          </a:p>
          <a:p>
            <a:pPr marL="0" indent="0">
              <a:buNone/>
            </a:pPr>
            <a:r>
              <a:rPr lang="en-US" baseline="0" dirty="0"/>
              <a:t>Also, Knowledge could search through a graph database to return relevant academic papers from a natural language query</a:t>
            </a:r>
          </a:p>
          <a:p>
            <a:pPr marL="228600" indent="-228600">
              <a:buAutoNum type="arabicPeriod" startAt="3"/>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5. The Autosuggest API from Search can ease the burden of typing queries to a web search bot</a:t>
            </a:r>
          </a:p>
          <a:p>
            <a:pPr marL="0" indent="0">
              <a:buNone/>
            </a:pPr>
            <a:r>
              <a:rPr lang="en-US" baseline="0" dirty="0"/>
              <a:t>Search also has other capabilities such as returning the latest trending news on a topic for example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10:46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96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application where the main UI is human language, these APIs can be a huge help, and can be the difference between a bot and a GREAT bot</a:t>
            </a:r>
          </a:p>
          <a:p>
            <a:endParaRPr lang="en-US" dirty="0"/>
          </a:p>
          <a:p>
            <a:r>
              <a:rPr lang="en-US" dirty="0"/>
              <a:t>Understanding users intent and extracting entities</a:t>
            </a:r>
          </a:p>
          <a:p>
            <a:endParaRPr lang="en-US" dirty="0"/>
          </a:p>
          <a:p>
            <a:r>
              <a:rPr lang="en-US" dirty="0"/>
              <a:t>Understanding the sentiment of a conversation</a:t>
            </a:r>
          </a:p>
          <a:p>
            <a:endParaRPr lang="en-US" dirty="0"/>
          </a:p>
          <a:p>
            <a:r>
              <a:rPr lang="en-US" dirty="0"/>
              <a:t>Speaking to users regardless of their language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 10:46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56707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55DD3-925F-4551-A35D-EC9855492C3B}" type="slidenum">
              <a:rPr lang="en-US" smtClean="0"/>
              <a:t>31</a:t>
            </a:fld>
            <a:endParaRPr lang="en-US"/>
          </a:p>
        </p:txBody>
      </p:sp>
    </p:spTree>
    <p:extLst>
      <p:ext uri="{BB962C8B-B14F-4D97-AF65-F5344CB8AC3E}">
        <p14:creationId xmlns:p14="http://schemas.microsoft.com/office/powerpoint/2010/main" val="20766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F237CB-E617-4FBA-8EB8-05A550AB2587}"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106258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237CB-E617-4FBA-8EB8-05A550AB2587}"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4155663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237CB-E617-4FBA-8EB8-05A550AB2587}"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2017534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43324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372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956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6"/>
            <a:ext cx="5378548" cy="1879104"/>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104"/>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56404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237CB-E617-4FBA-8EB8-05A550AB2587}"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171975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F237CB-E617-4FBA-8EB8-05A550AB2587}"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395410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F237CB-E617-4FBA-8EB8-05A550AB2587}"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2314028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F237CB-E617-4FBA-8EB8-05A550AB2587}" type="datetimeFigureOut">
              <a:rPr lang="en-US" smtClean="0"/>
              <a:t>1/17/2017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3596671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F237CB-E617-4FBA-8EB8-05A550AB2587}" type="datetimeFigureOut">
              <a:rPr lang="en-US" smtClean="0"/>
              <a:t>1/17/2017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2570163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237CB-E617-4FBA-8EB8-05A550AB2587}" type="datetimeFigureOut">
              <a:rPr lang="en-US" smtClean="0"/>
              <a:t>1/17/2017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340158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9F237CB-E617-4FBA-8EB8-05A550AB2587}"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3992292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9F237CB-E617-4FBA-8EB8-05A550AB2587}"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373458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F237CB-E617-4FBA-8EB8-05A550AB2587}" type="datetimeFigureOut">
              <a:rPr lang="en-US" smtClean="0"/>
              <a:t>1/17/2017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D4BAE-CE52-4C9A-A73A-533685395B67}" type="slidenum">
              <a:rPr lang="en-US" smtClean="0"/>
              <a:t>‹#›</a:t>
            </a:fld>
            <a:endParaRPr lang="en-US"/>
          </a:p>
        </p:txBody>
      </p:sp>
    </p:spTree>
    <p:extLst>
      <p:ext uri="{BB962C8B-B14F-4D97-AF65-F5344CB8AC3E}">
        <p14:creationId xmlns:p14="http://schemas.microsoft.com/office/powerpoint/2010/main" val="2569721051"/>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8" r:id="rId13"/>
    <p:sldLayoutId id="2147483679" r:id="rId14"/>
    <p:sldLayoutId id="214748368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5.wdp"/></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0.wdp"/><Relationship Id="rId7" Type="http://schemas.microsoft.com/office/2007/relationships/hdphoto" Target="../media/hdphoto12.wdp"/><Relationship Id="rId12" Type="http://schemas.microsoft.com/office/2007/relationships/hdphoto" Target="../media/hdphoto14.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7.png"/><Relationship Id="rId5" Type="http://schemas.microsoft.com/office/2007/relationships/hdphoto" Target="../media/hdphoto11.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1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hyperlink" Target="mailto:sage.franch@microsoft.com"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835" y="963832"/>
            <a:ext cx="11952331" cy="194230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882" dirty="0"/>
              <a:t>Developing Cloud-Powered Chat Bots with Microsoft Azure</a:t>
            </a:r>
          </a:p>
        </p:txBody>
      </p:sp>
      <p:sp>
        <p:nvSpPr>
          <p:cNvPr id="3" name="Text Placeholder 3"/>
          <p:cNvSpPr txBox="1">
            <a:spLocks/>
          </p:cNvSpPr>
          <p:nvPr/>
        </p:nvSpPr>
        <p:spPr>
          <a:xfrm>
            <a:off x="343941" y="3953896"/>
            <a:ext cx="11101470" cy="19414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endParaRPr lang="nl-NL" sz="2745" dirty="0">
              <a:latin typeface="Segoe UI Light" panose="020B0502040204020203" pitchFamily="34" charset="0"/>
              <a:cs typeface="Segoe UI Light" panose="020B0502040204020203" pitchFamily="34" charset="0"/>
            </a:endParaRPr>
          </a:p>
          <a:p>
            <a:pPr marL="0" indent="0" algn="r">
              <a:buNone/>
            </a:pPr>
            <a:r>
              <a:rPr lang="nl-NL" sz="2745" dirty="0">
                <a:solidFill>
                  <a:srgbClr val="FFFFFF"/>
                </a:solidFill>
                <a:latin typeface="Segoe UI Light" panose="020B0502040204020203" pitchFamily="34" charset="0"/>
                <a:cs typeface="Segoe UI Light" panose="020B0502040204020203" pitchFamily="34" charset="0"/>
              </a:rPr>
              <a:t>Sage Franch</a:t>
            </a:r>
          </a:p>
          <a:p>
            <a:pPr marL="0" indent="0" algn="r">
              <a:buNone/>
            </a:pPr>
            <a:r>
              <a:rPr lang="nl-NL" sz="2745" dirty="0">
                <a:solidFill>
                  <a:srgbClr val="FFFFFF"/>
                </a:solidFill>
                <a:latin typeface="Segoe UI Light" panose="020B0502040204020203" pitchFamily="34" charset="0"/>
                <a:cs typeface="Segoe UI Light" panose="020B0502040204020203" pitchFamily="34" charset="0"/>
              </a:rPr>
              <a:t>Tech Evangelist @ Microsoft</a:t>
            </a:r>
          </a:p>
          <a:p>
            <a:pPr marL="0" indent="0" algn="r">
              <a:buNone/>
            </a:pPr>
            <a:r>
              <a:rPr lang="nl-NL" sz="2745" dirty="0">
                <a:solidFill>
                  <a:srgbClr val="FFFFFF"/>
                </a:solidFill>
                <a:latin typeface="Segoe UI Light" panose="020B0502040204020203" pitchFamily="34" charset="0"/>
                <a:cs typeface="Segoe UI Light" panose="020B0502040204020203" pitchFamily="34" charset="0"/>
              </a:rPr>
              <a:t>@theTrendyTechie | sage.franch@microsoft.com</a:t>
            </a:r>
          </a:p>
          <a:p>
            <a:pPr algn="r"/>
            <a:endParaRPr lang="nl-NL" sz="2745"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173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rgbClr val="1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1689521" y="3130760"/>
            <a:ext cx="7793594" cy="42390"/>
          </a:xfrm>
          <a:prstGeom prst="line">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a:endCxn id="17" idx="4"/>
          </p:cNvCxnSpPr>
          <p:nvPr/>
        </p:nvCxnSpPr>
        <p:spPr>
          <a:xfrm flipV="1">
            <a:off x="2573642" y="2618045"/>
            <a:ext cx="4695" cy="53391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16384" y="3151955"/>
            <a:ext cx="0" cy="8659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965804" y="3130762"/>
            <a:ext cx="0" cy="175723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5013189" y="1841240"/>
            <a:ext cx="6680" cy="130818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479711" y="2668555"/>
            <a:ext cx="0" cy="46220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751393" y="3173150"/>
            <a:ext cx="0" cy="86595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4636" y="2859567"/>
            <a:ext cx="1023401" cy="584775"/>
          </a:xfrm>
          <a:prstGeom prst="rect">
            <a:avLst/>
          </a:prstGeom>
          <a:noFill/>
        </p:spPr>
        <p:txBody>
          <a:bodyPr wrap="square" rtlCol="0">
            <a:spAutoFit/>
          </a:bodyPr>
          <a:lstStyle/>
          <a:p>
            <a:r>
              <a:rPr lang="en-US" sz="3200" dirty="0">
                <a:latin typeface="Segoe UI Light" panose="020B0502040204020203" pitchFamily="34" charset="0"/>
                <a:cs typeface="Segoe UI Light" panose="020B0502040204020203" pitchFamily="34" charset="0"/>
              </a:rPr>
              <a:t>Fun</a:t>
            </a:r>
          </a:p>
        </p:txBody>
      </p:sp>
      <p:sp>
        <p:nvSpPr>
          <p:cNvPr id="12" name="TextBox 11"/>
          <p:cNvSpPr txBox="1"/>
          <p:nvPr/>
        </p:nvSpPr>
        <p:spPr>
          <a:xfrm>
            <a:off x="9762430" y="2859567"/>
            <a:ext cx="2226957" cy="584775"/>
          </a:xfrm>
          <a:prstGeom prst="rect">
            <a:avLst/>
          </a:prstGeom>
          <a:noFill/>
        </p:spPr>
        <p:txBody>
          <a:bodyPr wrap="square" rtlCol="0">
            <a:spAutoFit/>
          </a:bodyPr>
          <a:lstStyle/>
          <a:p>
            <a:r>
              <a:rPr lang="en-US" sz="3200" dirty="0">
                <a:latin typeface="Segoe UI Light" panose="020B0502040204020203" pitchFamily="34" charset="0"/>
                <a:cs typeface="Segoe UI Light" panose="020B0502040204020203" pitchFamily="34" charset="0"/>
              </a:rPr>
              <a:t>Functional</a:t>
            </a:r>
          </a:p>
        </p:txBody>
      </p:sp>
      <p:sp>
        <p:nvSpPr>
          <p:cNvPr id="17" name="Oval 16"/>
          <p:cNvSpPr/>
          <p:nvPr/>
        </p:nvSpPr>
        <p:spPr>
          <a:xfrm>
            <a:off x="2470697" y="2402765"/>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912229" y="1650778"/>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375010" y="2426016"/>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308744" y="4017910"/>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870176" y="4887994"/>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643753" y="4020634"/>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898905" y="4233190"/>
            <a:ext cx="1704975" cy="1524000"/>
          </a:xfrm>
          <a:prstGeom prst="rect">
            <a:avLst/>
          </a:prstGeom>
        </p:spPr>
      </p:pic>
      <p:pic>
        <p:nvPicPr>
          <p:cNvPr id="25" name="Picture 24"/>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723808" y="4335000"/>
            <a:ext cx="1438275" cy="1485900"/>
          </a:xfrm>
          <a:prstGeom prst="rect">
            <a:avLst/>
          </a:prstGeom>
        </p:spPr>
      </p:pic>
      <p:pic>
        <p:nvPicPr>
          <p:cNvPr id="27" name="Picture 2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63831" y="151558"/>
            <a:ext cx="1962150" cy="1714500"/>
          </a:xfrm>
          <a:prstGeom prst="rect">
            <a:avLst/>
          </a:prstGeom>
        </p:spPr>
      </p:pic>
      <p:pic>
        <p:nvPicPr>
          <p:cNvPr id="26" name="Picture 25"/>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5272646" y="5111160"/>
            <a:ext cx="1466850" cy="1447800"/>
          </a:xfrm>
          <a:prstGeom prst="rect">
            <a:avLst/>
          </a:prstGeom>
        </p:spPr>
      </p:pic>
      <p:pic>
        <p:nvPicPr>
          <p:cNvPr id="28" name="Picture 27"/>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1563992" y="891155"/>
            <a:ext cx="2019300" cy="1619250"/>
          </a:xfrm>
          <a:prstGeom prst="rect">
            <a:avLst/>
          </a:prstGeom>
        </p:spPr>
      </p:pic>
      <p:pic>
        <p:nvPicPr>
          <p:cNvPr id="32" name="Picture 31"/>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6589123" y="827921"/>
            <a:ext cx="1781175" cy="1733550"/>
          </a:xfrm>
          <a:prstGeom prst="rect">
            <a:avLst/>
          </a:prstGeom>
        </p:spPr>
      </p:pic>
    </p:spTree>
    <p:extLst>
      <p:ext uri="{BB962C8B-B14F-4D97-AF65-F5344CB8AC3E}">
        <p14:creationId xmlns:p14="http://schemas.microsoft.com/office/powerpoint/2010/main" val="2821950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528"/>
            <a:ext cx="12192000" cy="6780944"/>
          </a:xfrm>
          <a:prstGeom prst="rect">
            <a:avLst/>
          </a:prstGeom>
        </p:spPr>
      </p:pic>
    </p:spTree>
    <p:extLst>
      <p:ext uri="{BB962C8B-B14F-4D97-AF65-F5344CB8AC3E}">
        <p14:creationId xmlns:p14="http://schemas.microsoft.com/office/powerpoint/2010/main" val="3746708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3880" b="97625" l="2600" r="98250">
                        <a14:foregroundMark x1="40200" y1="9105" x2="58800" y2="89549"/>
                        <a14:foregroundMark x1="71000" y1="10135" x2="94250" y2="90340"/>
                      </a14:backgroundRemoval>
                    </a14:imgEffect>
                  </a14:imgLayer>
                </a14:imgProps>
              </a:ext>
              <a:ext uri="{28A0092B-C50C-407E-A947-70E740481C1C}">
                <a14:useLocalDpi xmlns:a14="http://schemas.microsoft.com/office/drawing/2010/main" val="0"/>
              </a:ext>
            </a:extLst>
          </a:blip>
          <a:stretch>
            <a:fillRect/>
          </a:stretch>
        </p:blipFill>
        <p:spPr>
          <a:xfrm>
            <a:off x="666071" y="0"/>
            <a:ext cx="10859857" cy="6858000"/>
          </a:xfrm>
          <a:prstGeom prst="rect">
            <a:avLst/>
          </a:prstGeom>
        </p:spPr>
      </p:pic>
    </p:spTree>
    <p:extLst>
      <p:ext uri="{BB962C8B-B14F-4D97-AF65-F5344CB8AC3E}">
        <p14:creationId xmlns:p14="http://schemas.microsoft.com/office/powerpoint/2010/main" val="697627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7536" y="0"/>
            <a:ext cx="5916927" cy="6858000"/>
          </a:xfrm>
          <a:prstGeom prst="rect">
            <a:avLst/>
          </a:prstGeom>
        </p:spPr>
      </p:pic>
    </p:spTree>
    <p:extLst>
      <p:ext uri="{BB962C8B-B14F-4D97-AF65-F5344CB8AC3E}">
        <p14:creationId xmlns:p14="http://schemas.microsoft.com/office/powerpoint/2010/main" val="1079754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742" b="14553"/>
          <a:stretch/>
        </p:blipFill>
        <p:spPr>
          <a:xfrm>
            <a:off x="698361" y="384033"/>
            <a:ext cx="10577340" cy="5941403"/>
          </a:xfrm>
          <a:prstGeom prst="rect">
            <a:avLst/>
          </a:prstGeom>
        </p:spPr>
      </p:pic>
    </p:spTree>
    <p:extLst>
      <p:ext uri="{BB962C8B-B14F-4D97-AF65-F5344CB8AC3E}">
        <p14:creationId xmlns:p14="http://schemas.microsoft.com/office/powerpoint/2010/main" val="1142828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24" r="859" b="15062"/>
          <a:stretch/>
        </p:blipFill>
        <p:spPr>
          <a:xfrm>
            <a:off x="849017" y="452175"/>
            <a:ext cx="10278420" cy="5802923"/>
          </a:xfrm>
          <a:prstGeom prst="rect">
            <a:avLst/>
          </a:prstGeom>
        </p:spPr>
      </p:pic>
    </p:spTree>
    <p:extLst>
      <p:ext uri="{BB962C8B-B14F-4D97-AF65-F5344CB8AC3E}">
        <p14:creationId xmlns:p14="http://schemas.microsoft.com/office/powerpoint/2010/main" val="4282574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72" t="2857"/>
          <a:stretch/>
        </p:blipFill>
        <p:spPr>
          <a:xfrm>
            <a:off x="914399" y="552658"/>
            <a:ext cx="10319657" cy="5693005"/>
          </a:xfrm>
          <a:prstGeom prst="rect">
            <a:avLst/>
          </a:prstGeom>
        </p:spPr>
      </p:pic>
    </p:spTree>
    <p:extLst>
      <p:ext uri="{BB962C8B-B14F-4D97-AF65-F5344CB8AC3E}">
        <p14:creationId xmlns:p14="http://schemas.microsoft.com/office/powerpoint/2010/main" val="1315285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747" y="1709738"/>
            <a:ext cx="10568703" cy="2852737"/>
          </a:xfrm>
        </p:spPr>
        <p:txBody>
          <a:bodyPr/>
          <a:lstStyle/>
          <a:p>
            <a:r>
              <a:rPr lang="en-US" dirty="0">
                <a:latin typeface="Segoe UI Light" panose="020B0502040204020203" pitchFamily="34" charset="0"/>
                <a:cs typeface="Segoe UI Light" panose="020B0502040204020203" pitchFamily="34" charset="0"/>
              </a:rPr>
              <a:t>Building a Bot</a:t>
            </a:r>
          </a:p>
        </p:txBody>
      </p:sp>
      <p:sp>
        <p:nvSpPr>
          <p:cNvPr id="3" name="Text Placeholder 2"/>
          <p:cNvSpPr>
            <a:spLocks noGrp="1"/>
          </p:cNvSpPr>
          <p:nvPr>
            <p:ph type="body" idx="1"/>
          </p:nvPr>
        </p:nvSpPr>
        <p:spPr/>
        <p:txBody>
          <a:bodyPr/>
          <a:lstStyle/>
          <a:p>
            <a:endParaRPr lang="en-US" dirty="0"/>
          </a:p>
        </p:txBody>
      </p:sp>
      <p:grpSp>
        <p:nvGrpSpPr>
          <p:cNvPr id="4" name="Group 3"/>
          <p:cNvGrpSpPr/>
          <p:nvPr/>
        </p:nvGrpSpPr>
        <p:grpSpPr>
          <a:xfrm>
            <a:off x="6089650" y="2030910"/>
            <a:ext cx="4520793" cy="3308646"/>
            <a:chOff x="-935576" y="-1389503"/>
            <a:chExt cx="1420813" cy="1330325"/>
          </a:xfrm>
        </p:grpSpPr>
        <p:sp>
          <p:nvSpPr>
            <p:cNvPr id="5" name="Line 8"/>
            <p:cNvSpPr>
              <a:spLocks noChangeShapeType="1"/>
            </p:cNvSpPr>
            <p:nvPr/>
          </p:nvSpPr>
          <p:spPr bwMode="auto">
            <a:xfrm>
              <a:off x="-451388" y="-994215"/>
              <a:ext cx="428625" cy="4270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9"/>
            <p:cNvSpPr>
              <a:spLocks/>
            </p:cNvSpPr>
            <p:nvPr/>
          </p:nvSpPr>
          <p:spPr bwMode="auto">
            <a:xfrm>
              <a:off x="-91026" y="-633853"/>
              <a:ext cx="576263" cy="574675"/>
            </a:xfrm>
            <a:custGeom>
              <a:avLst/>
              <a:gdLst>
                <a:gd name="T0" fmla="*/ 363 w 363"/>
                <a:gd name="T1" fmla="*/ 270 h 362"/>
                <a:gd name="T2" fmla="*/ 270 w 363"/>
                <a:gd name="T3" fmla="*/ 362 h 362"/>
                <a:gd name="T4" fmla="*/ 0 w 363"/>
                <a:gd name="T5" fmla="*/ 85 h 362"/>
                <a:gd name="T6" fmla="*/ 86 w 363"/>
                <a:gd name="T7" fmla="*/ 0 h 362"/>
                <a:gd name="T8" fmla="*/ 363 w 363"/>
                <a:gd name="T9" fmla="*/ 270 h 362"/>
              </a:gdLst>
              <a:ahLst/>
              <a:cxnLst>
                <a:cxn ang="0">
                  <a:pos x="T0" y="T1"/>
                </a:cxn>
                <a:cxn ang="0">
                  <a:pos x="T2" y="T3"/>
                </a:cxn>
                <a:cxn ang="0">
                  <a:pos x="T4" y="T5"/>
                </a:cxn>
                <a:cxn ang="0">
                  <a:pos x="T6" y="T7"/>
                </a:cxn>
                <a:cxn ang="0">
                  <a:pos x="T8" y="T9"/>
                </a:cxn>
              </a:cxnLst>
              <a:rect l="0" t="0" r="r" b="b"/>
              <a:pathLst>
                <a:path w="363" h="362">
                  <a:moveTo>
                    <a:pt x="363" y="270"/>
                  </a:moveTo>
                  <a:lnTo>
                    <a:pt x="270" y="362"/>
                  </a:lnTo>
                  <a:lnTo>
                    <a:pt x="0" y="85"/>
                  </a:lnTo>
                  <a:lnTo>
                    <a:pt x="86" y="0"/>
                  </a:lnTo>
                  <a:lnTo>
                    <a:pt x="363" y="270"/>
                  </a:lnTo>
                  <a:close/>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10"/>
            <p:cNvSpPr>
              <a:spLocks/>
            </p:cNvSpPr>
            <p:nvPr/>
          </p:nvSpPr>
          <p:spPr bwMode="auto">
            <a:xfrm>
              <a:off x="-935576" y="-1389503"/>
              <a:ext cx="755650" cy="620713"/>
            </a:xfrm>
            <a:custGeom>
              <a:avLst/>
              <a:gdLst>
                <a:gd name="T0" fmla="*/ 0 w 67"/>
                <a:gd name="T1" fmla="*/ 33 h 55"/>
                <a:gd name="T2" fmla="*/ 33 w 67"/>
                <a:gd name="T3" fmla="*/ 0 h 55"/>
                <a:gd name="T4" fmla="*/ 59 w 67"/>
                <a:gd name="T5" fmla="*/ 2 h 55"/>
                <a:gd name="T6" fmla="*/ 67 w 67"/>
                <a:gd name="T7" fmla="*/ 10 h 55"/>
                <a:gd name="T8" fmla="*/ 22 w 67"/>
                <a:gd name="T9" fmla="*/ 55 h 55"/>
                <a:gd name="T10" fmla="*/ 0 w 67"/>
                <a:gd name="T11" fmla="*/ 33 h 55"/>
              </a:gdLst>
              <a:ahLst/>
              <a:cxnLst>
                <a:cxn ang="0">
                  <a:pos x="T0" y="T1"/>
                </a:cxn>
                <a:cxn ang="0">
                  <a:pos x="T2" y="T3"/>
                </a:cxn>
                <a:cxn ang="0">
                  <a:pos x="T4" y="T5"/>
                </a:cxn>
                <a:cxn ang="0">
                  <a:pos x="T6" y="T7"/>
                </a:cxn>
                <a:cxn ang="0">
                  <a:pos x="T8" y="T9"/>
                </a:cxn>
                <a:cxn ang="0">
                  <a:pos x="T10" y="T11"/>
                </a:cxn>
              </a:cxnLst>
              <a:rect l="0" t="0" r="r" b="b"/>
              <a:pathLst>
                <a:path w="67" h="55">
                  <a:moveTo>
                    <a:pt x="0" y="33"/>
                  </a:moveTo>
                  <a:cubicBezTo>
                    <a:pt x="33" y="0"/>
                    <a:pt x="33" y="0"/>
                    <a:pt x="33" y="0"/>
                  </a:cubicBezTo>
                  <a:cubicBezTo>
                    <a:pt x="45" y="12"/>
                    <a:pt x="59" y="2"/>
                    <a:pt x="59" y="2"/>
                  </a:cubicBezTo>
                  <a:cubicBezTo>
                    <a:pt x="67" y="10"/>
                    <a:pt x="67" y="10"/>
                    <a:pt x="67" y="10"/>
                  </a:cubicBezTo>
                  <a:cubicBezTo>
                    <a:pt x="22" y="55"/>
                    <a:pt x="22" y="55"/>
                    <a:pt x="22" y="55"/>
                  </a:cubicBezTo>
                  <a:lnTo>
                    <a:pt x="0" y="33"/>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428572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9120" y="3490587"/>
            <a:ext cx="3464560" cy="2946230"/>
          </a:xfrm>
          <a:prstGeom prst="rect">
            <a:avLst/>
          </a:prstGeom>
          <a:noFill/>
        </p:spPr>
        <p:txBody>
          <a:bodyPr wrap="square" lIns="0" tIns="146304" rIns="0" bIns="146304" rtlCol="0">
            <a:noAutofit/>
          </a:bodyPr>
          <a:lstStyle/>
          <a:p>
            <a:pPr marL="0" marR="0" lvl="0" indent="0" algn="l" defTabSz="932742"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Connector Service</a:t>
            </a:r>
          </a:p>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Connect your bot(s) seamlessly to text/</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sms</a:t>
            </a:r>
            <a:r>
              <a:rPr kumimoji="0" lang="en-US" sz="1600" b="0" i="0" u="none" strike="noStrike" kern="1200" cap="none" spc="0" normalizeH="0" baseline="0" noProof="0" dirty="0">
                <a:ln>
                  <a:noFill/>
                </a:ln>
                <a:solidFill>
                  <a:srgbClr val="FFFFFF"/>
                </a:solidFill>
                <a:effectLst/>
                <a:uLnTx/>
                <a:uFillTx/>
                <a:latin typeface="Segoe UI"/>
                <a:ea typeface="+mn-ea"/>
                <a:cs typeface="+mn-cs"/>
              </a:rPr>
              <a:t>, Office 365 mail, Skype,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Slack, Twitter and more</a:t>
            </a:r>
          </a:p>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 service to register your bot,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configure channels and publish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to the Bot Directory</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15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9872718" y="-15182"/>
            <a:ext cx="1966183" cy="1869989"/>
            <a:chOff x="10470292" y="0"/>
            <a:chExt cx="1966183" cy="1869989"/>
          </a:xfrm>
          <a:noFill/>
        </p:grpSpPr>
        <p:pic>
          <p:nvPicPr>
            <p:cNvPr id="4" name="Picture 3"/>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695503" y="156520"/>
              <a:ext cx="1466335" cy="1466335"/>
            </a:xfrm>
            <a:prstGeom prst="rect">
              <a:avLst/>
            </a:prstGeom>
            <a:grpFill/>
          </p:spPr>
        </p:pic>
        <p:sp>
          <p:nvSpPr>
            <p:cNvPr id="5" name="Rectangle 4"/>
            <p:cNvSpPr/>
            <p:nvPr/>
          </p:nvSpPr>
          <p:spPr bwMode="auto">
            <a:xfrm>
              <a:off x="10470292" y="0"/>
              <a:ext cx="1966183" cy="18699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1"/>
          <p:cNvSpPr txBox="1">
            <a:spLocks/>
          </p:cNvSpPr>
          <p:nvPr/>
        </p:nvSpPr>
        <p:spPr>
          <a:xfrm>
            <a:off x="336637" y="317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Bot Framework</a:t>
            </a:r>
            <a:b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lang="en-US" sz="2800" dirty="0">
                <a:solidFill>
                  <a:schemeClr val="tx1"/>
                </a:solidFill>
              </a:rPr>
              <a:t>Build once, publish across platforms and drive discoverability</a:t>
            </a:r>
            <a:endParaRPr kumimoji="0" lang="en-US" sz="2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7" name="TextBox 6"/>
          <p:cNvSpPr txBox="1"/>
          <p:nvPr/>
        </p:nvSpPr>
        <p:spPr>
          <a:xfrm>
            <a:off x="4723438" y="3490587"/>
            <a:ext cx="3038802" cy="2946230"/>
          </a:xfrm>
          <a:prstGeom prst="rect">
            <a:avLst/>
          </a:prstGeom>
          <a:noFill/>
        </p:spPr>
        <p:txBody>
          <a:bodyPr wrap="square" lIns="0" tIns="146304" rIns="0" bIns="146304" rtlCol="0">
            <a:noAutofit/>
          </a:bodyPr>
          <a:lstStyle/>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Builder SDK</a:t>
            </a: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Everything you need to build great dialogs within your Node.js or C# bot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An open source SDK hosted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on GitHub</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Box 7"/>
          <p:cNvSpPr txBox="1"/>
          <p:nvPr/>
        </p:nvSpPr>
        <p:spPr>
          <a:xfrm>
            <a:off x="8684292" y="3490587"/>
            <a:ext cx="3379020" cy="2946230"/>
          </a:xfrm>
          <a:prstGeom prst="rect">
            <a:avLst/>
          </a:prstGeom>
          <a:noFill/>
        </p:spPr>
        <p:txBody>
          <a:bodyPr wrap="square" lIns="0" tIns="146304" rIns="0" bIns="146304" rtlCol="0">
            <a:noAutofit/>
          </a:bodyPr>
          <a:lstStyle/>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Directory</a:t>
            </a: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Discover, try, and add bots to conversation experiences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 public directory of bots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registered and approved with Bot Framework</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p:txBody>
      </p:sp>
      <p:grpSp>
        <p:nvGrpSpPr>
          <p:cNvPr id="9" name="Group 16"/>
          <p:cNvGrpSpPr>
            <a:grpSpLocks noChangeAspect="1"/>
          </p:cNvGrpSpPr>
          <p:nvPr/>
        </p:nvGrpSpPr>
        <p:grpSpPr bwMode="auto">
          <a:xfrm>
            <a:off x="680928" y="1975899"/>
            <a:ext cx="1224684" cy="1227910"/>
            <a:chOff x="409" y="817"/>
            <a:chExt cx="2657" cy="2664"/>
          </a:xfrm>
        </p:grpSpPr>
        <p:sp>
          <p:nvSpPr>
            <p:cNvPr id="10"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11"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12"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13"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14"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15" name="Group 14"/>
          <p:cNvGrpSpPr/>
          <p:nvPr/>
        </p:nvGrpSpPr>
        <p:grpSpPr>
          <a:xfrm>
            <a:off x="4838964" y="1987682"/>
            <a:ext cx="1298848" cy="1216127"/>
            <a:chOff x="-935576" y="-1389503"/>
            <a:chExt cx="1420813" cy="1330325"/>
          </a:xfrm>
        </p:grpSpPr>
        <p:sp>
          <p:nvSpPr>
            <p:cNvPr id="16" name="Line 8"/>
            <p:cNvSpPr>
              <a:spLocks noChangeShapeType="1"/>
            </p:cNvSpPr>
            <p:nvPr/>
          </p:nvSpPr>
          <p:spPr bwMode="auto">
            <a:xfrm>
              <a:off x="-451388" y="-994215"/>
              <a:ext cx="428625" cy="4270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9"/>
            <p:cNvSpPr>
              <a:spLocks/>
            </p:cNvSpPr>
            <p:nvPr/>
          </p:nvSpPr>
          <p:spPr bwMode="auto">
            <a:xfrm>
              <a:off x="-91026" y="-633853"/>
              <a:ext cx="576263" cy="574675"/>
            </a:xfrm>
            <a:custGeom>
              <a:avLst/>
              <a:gdLst>
                <a:gd name="T0" fmla="*/ 363 w 363"/>
                <a:gd name="T1" fmla="*/ 270 h 362"/>
                <a:gd name="T2" fmla="*/ 270 w 363"/>
                <a:gd name="T3" fmla="*/ 362 h 362"/>
                <a:gd name="T4" fmla="*/ 0 w 363"/>
                <a:gd name="T5" fmla="*/ 85 h 362"/>
                <a:gd name="T6" fmla="*/ 86 w 363"/>
                <a:gd name="T7" fmla="*/ 0 h 362"/>
                <a:gd name="T8" fmla="*/ 363 w 363"/>
                <a:gd name="T9" fmla="*/ 270 h 362"/>
              </a:gdLst>
              <a:ahLst/>
              <a:cxnLst>
                <a:cxn ang="0">
                  <a:pos x="T0" y="T1"/>
                </a:cxn>
                <a:cxn ang="0">
                  <a:pos x="T2" y="T3"/>
                </a:cxn>
                <a:cxn ang="0">
                  <a:pos x="T4" y="T5"/>
                </a:cxn>
                <a:cxn ang="0">
                  <a:pos x="T6" y="T7"/>
                </a:cxn>
                <a:cxn ang="0">
                  <a:pos x="T8" y="T9"/>
                </a:cxn>
              </a:cxnLst>
              <a:rect l="0" t="0" r="r" b="b"/>
              <a:pathLst>
                <a:path w="363" h="362">
                  <a:moveTo>
                    <a:pt x="363" y="270"/>
                  </a:moveTo>
                  <a:lnTo>
                    <a:pt x="270" y="362"/>
                  </a:lnTo>
                  <a:lnTo>
                    <a:pt x="0" y="85"/>
                  </a:lnTo>
                  <a:lnTo>
                    <a:pt x="86" y="0"/>
                  </a:lnTo>
                  <a:lnTo>
                    <a:pt x="363" y="270"/>
                  </a:lnTo>
                  <a:close/>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0"/>
            <p:cNvSpPr>
              <a:spLocks/>
            </p:cNvSpPr>
            <p:nvPr/>
          </p:nvSpPr>
          <p:spPr bwMode="auto">
            <a:xfrm>
              <a:off x="-935576" y="-1389503"/>
              <a:ext cx="755650" cy="620713"/>
            </a:xfrm>
            <a:custGeom>
              <a:avLst/>
              <a:gdLst>
                <a:gd name="T0" fmla="*/ 0 w 67"/>
                <a:gd name="T1" fmla="*/ 33 h 55"/>
                <a:gd name="T2" fmla="*/ 33 w 67"/>
                <a:gd name="T3" fmla="*/ 0 h 55"/>
                <a:gd name="T4" fmla="*/ 59 w 67"/>
                <a:gd name="T5" fmla="*/ 2 h 55"/>
                <a:gd name="T6" fmla="*/ 67 w 67"/>
                <a:gd name="T7" fmla="*/ 10 h 55"/>
                <a:gd name="T8" fmla="*/ 22 w 67"/>
                <a:gd name="T9" fmla="*/ 55 h 55"/>
                <a:gd name="T10" fmla="*/ 0 w 67"/>
                <a:gd name="T11" fmla="*/ 33 h 55"/>
              </a:gdLst>
              <a:ahLst/>
              <a:cxnLst>
                <a:cxn ang="0">
                  <a:pos x="T0" y="T1"/>
                </a:cxn>
                <a:cxn ang="0">
                  <a:pos x="T2" y="T3"/>
                </a:cxn>
                <a:cxn ang="0">
                  <a:pos x="T4" y="T5"/>
                </a:cxn>
                <a:cxn ang="0">
                  <a:pos x="T6" y="T7"/>
                </a:cxn>
                <a:cxn ang="0">
                  <a:pos x="T8" y="T9"/>
                </a:cxn>
                <a:cxn ang="0">
                  <a:pos x="T10" y="T11"/>
                </a:cxn>
              </a:cxnLst>
              <a:rect l="0" t="0" r="r" b="b"/>
              <a:pathLst>
                <a:path w="67" h="55">
                  <a:moveTo>
                    <a:pt x="0" y="33"/>
                  </a:moveTo>
                  <a:cubicBezTo>
                    <a:pt x="33" y="0"/>
                    <a:pt x="33" y="0"/>
                    <a:pt x="33" y="0"/>
                  </a:cubicBezTo>
                  <a:cubicBezTo>
                    <a:pt x="45" y="12"/>
                    <a:pt x="59" y="2"/>
                    <a:pt x="59" y="2"/>
                  </a:cubicBezTo>
                  <a:cubicBezTo>
                    <a:pt x="67" y="10"/>
                    <a:pt x="67" y="10"/>
                    <a:pt x="67" y="10"/>
                  </a:cubicBezTo>
                  <a:cubicBezTo>
                    <a:pt x="22" y="55"/>
                    <a:pt x="22" y="55"/>
                    <a:pt x="22" y="55"/>
                  </a:cubicBezTo>
                  <a:lnTo>
                    <a:pt x="0" y="33"/>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p:cNvGrpSpPr/>
          <p:nvPr/>
        </p:nvGrpSpPr>
        <p:grpSpPr>
          <a:xfrm>
            <a:off x="8704612" y="2066772"/>
            <a:ext cx="1510748" cy="1137037"/>
            <a:chOff x="8881607" y="2186608"/>
            <a:chExt cx="1510748" cy="1137037"/>
          </a:xfrm>
        </p:grpSpPr>
        <p:sp>
          <p:nvSpPr>
            <p:cNvPr id="20" name="Oval 19"/>
            <p:cNvSpPr/>
            <p:nvPr/>
          </p:nvSpPr>
          <p:spPr bwMode="auto">
            <a:xfrm>
              <a:off x="8881607" y="2186608"/>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1" name="Oval 20"/>
            <p:cNvSpPr/>
            <p:nvPr/>
          </p:nvSpPr>
          <p:spPr bwMode="auto">
            <a:xfrm>
              <a:off x="8881607" y="2623930"/>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2" name="Oval 21"/>
            <p:cNvSpPr/>
            <p:nvPr/>
          </p:nvSpPr>
          <p:spPr bwMode="auto">
            <a:xfrm>
              <a:off x="8881607" y="3061252"/>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cxnSp>
          <p:nvCxnSpPr>
            <p:cNvPr id="23" name="Straight Connector 22"/>
            <p:cNvCxnSpPr/>
            <p:nvPr/>
          </p:nvCxnSpPr>
          <p:spPr>
            <a:xfrm>
              <a:off x="9422296" y="2317804"/>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p:cNvCxnSpPr/>
            <p:nvPr/>
          </p:nvCxnSpPr>
          <p:spPr>
            <a:xfrm>
              <a:off x="9422296" y="2755126"/>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p:cNvCxnSpPr/>
            <p:nvPr/>
          </p:nvCxnSpPr>
          <p:spPr>
            <a:xfrm>
              <a:off x="9422296" y="3192448"/>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26" name="Straight Connector 25"/>
          <p:cNvCxnSpPr/>
          <p:nvPr/>
        </p:nvCxnSpPr>
        <p:spPr>
          <a:xfrm>
            <a:off x="4155730"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131383"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677828" y="6167538"/>
            <a:ext cx="3075064" cy="583561"/>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Light"/>
                <a:ea typeface="+mn-ea"/>
                <a:cs typeface="+mn-cs"/>
              </a:rPr>
              <a:t>www.botframework.com</a:t>
            </a:r>
          </a:p>
        </p:txBody>
      </p:sp>
    </p:spTree>
    <p:extLst>
      <p:ext uri="{BB962C8B-B14F-4D97-AF65-F5344CB8AC3E}">
        <p14:creationId xmlns:p14="http://schemas.microsoft.com/office/powerpoint/2010/main" val="73825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430" y="1858713"/>
            <a:ext cx="9826875" cy="2009507"/>
          </a:xfrm>
        </p:spPr>
        <p:txBody>
          <a:bodyPr>
            <a:normAutofit/>
          </a:bodyPr>
          <a:lstStyle/>
          <a:p>
            <a:r>
              <a:rPr lang="en-US" sz="5400" dirty="0"/>
              <a:t>Deploy to</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2015" b="95970" l="2706" r="96353">
                        <a14:foregroundMark x1="16824" y1="10327" x2="16824" y2="10327"/>
                        <a14:foregroundMark x1="20588" y1="10327" x2="20588" y2="10327"/>
                        <a14:foregroundMark x1="24118" y1="12469" x2="24118" y2="12469"/>
                        <a14:foregroundMark x1="20941" y1="9320" x2="20941" y2="9320"/>
                        <a14:foregroundMark x1="14353" y1="11965" x2="14353" y2="11965"/>
                        <a14:foregroundMark x1="7294" y1="11587" x2="7294" y2="11587"/>
                        <a14:foregroundMark x1="45882" y1="6549" x2="45882" y2="6549"/>
                        <a14:foregroundMark x1="48471" y1="10327" x2="48471" y2="10327"/>
                        <a14:foregroundMark x1="87294" y1="17254" x2="87294" y2="17254"/>
                        <a14:foregroundMark x1="87059" y1="12972" x2="87059" y2="12972"/>
                        <a14:foregroundMark x1="86706" y1="8816" x2="86706" y2="8816"/>
                        <a14:foregroundMark x1="82353" y1="9194" x2="82353" y2="9194"/>
                        <a14:foregroundMark x1="82235" y1="13224" x2="82235" y2="13224"/>
                        <a14:foregroundMark x1="49176" y1="41814" x2="49176" y2="41814"/>
                        <a14:foregroundMark x1="53647" y1="50126" x2="53647" y2="50126"/>
                        <a14:foregroundMark x1="56353" y1="50000" x2="56353" y2="50000"/>
                        <a14:foregroundMark x1="54000" y1="15491" x2="54000" y2="15491"/>
                        <a14:foregroundMark x1="20118" y1="48615" x2="20118" y2="48615"/>
                        <a14:foregroundMark x1="17529" y1="85390" x2="17529" y2="85390"/>
                        <a14:foregroundMark x1="16824" y1="81234" x2="16824" y2="81234"/>
                        <a14:foregroundMark x1="14353" y1="82746" x2="14353" y2="82746"/>
                        <a14:foregroundMark x1="16588" y1="79219" x2="16588" y2="79219"/>
                        <a14:foregroundMark x1="19176" y1="80730" x2="19176" y2="80730"/>
                        <a14:foregroundMark x1="48824" y1="81486" x2="48824" y2="81486"/>
                        <a14:foregroundMark x1="9765" y1="84005" x2="9765" y2="84005"/>
                        <a14:foregroundMark x1="52706" y1="44458" x2="52706" y2="44458"/>
                        <a14:foregroundMark x1="56118" y1="45088" x2="56118" y2="45088"/>
                        <a14:foregroundMark x1="53765" y1="79975" x2="53765" y2="79975"/>
                        <a14:foregroundMark x1="54824" y1="88035" x2="54824" y2="88035"/>
                        <a14:foregroundMark x1="55882" y1="85139" x2="52353" y2="89421"/>
                        <a14:foregroundMark x1="80235" y1="80479" x2="79529" y2="86398"/>
                        <a14:foregroundMark x1="14824" y1="81738" x2="14824" y2="81738"/>
                        <a14:foregroundMark x1="16706" y1="48489" x2="16706" y2="48489"/>
                        <a14:foregroundMark x1="13059" y1="50756" x2="13882" y2="47355"/>
                        <a14:foregroundMark x1="15294" y1="50378" x2="15529" y2="44584"/>
                        <a14:foregroundMark x1="10824" y1="90554" x2="19647" y2="86020"/>
                        <a14:foregroundMark x1="84588" y1="82997" x2="84588" y2="82997"/>
                        <a14:foregroundMark x1="47882" y1="8690" x2="46706" y2="9320"/>
                        <a14:foregroundMark x1="52471" y1="7935" x2="47294" y2="8186"/>
                        <a14:foregroundMark x1="52000" y1="10705" x2="48941" y2="16121"/>
                      </a14:backgroundRemoval>
                    </a14:imgEffect>
                  </a14:imgLayer>
                </a14:imgProps>
              </a:ext>
            </a:extLst>
          </a:blip>
          <a:stretch>
            <a:fillRect/>
          </a:stretch>
        </p:blipFill>
        <p:spPr>
          <a:xfrm>
            <a:off x="5190925" y="657546"/>
            <a:ext cx="6148320" cy="5743254"/>
          </a:xfrm>
          <a:prstGeom prst="rect">
            <a:avLst/>
          </a:prstGeom>
        </p:spPr>
      </p:pic>
    </p:spTree>
    <p:extLst>
      <p:ext uri="{BB962C8B-B14F-4D97-AF65-F5344CB8AC3E}">
        <p14:creationId xmlns:p14="http://schemas.microsoft.com/office/powerpoint/2010/main" val="2104170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nSpc>
                <a:spcPct val="150000"/>
              </a:lnSpc>
            </a:pPr>
            <a:r>
              <a:rPr lang="en-US" dirty="0"/>
              <a:t>Why bots?</a:t>
            </a:r>
          </a:p>
          <a:p>
            <a:pPr>
              <a:lnSpc>
                <a:spcPct val="150000"/>
              </a:lnSpc>
            </a:pPr>
            <a:r>
              <a:rPr lang="en-US" dirty="0"/>
              <a:t>Building a bot in the cloud</a:t>
            </a:r>
          </a:p>
          <a:p>
            <a:pPr>
              <a:lnSpc>
                <a:spcPct val="150000"/>
              </a:lnSpc>
            </a:pPr>
            <a:r>
              <a:rPr lang="en-US" dirty="0"/>
              <a:t>Tools for adding intelligence</a:t>
            </a:r>
          </a:p>
          <a:p>
            <a:pPr>
              <a:lnSpc>
                <a:spcPct val="150000"/>
              </a:lnSpc>
            </a:pPr>
            <a:r>
              <a:rPr lang="en-US" dirty="0"/>
              <a:t>The future of conversational AI</a:t>
            </a:r>
          </a:p>
          <a:p>
            <a:pPr>
              <a:lnSpc>
                <a:spcPct val="150000"/>
              </a:lnSpc>
            </a:pPr>
            <a:endParaRPr lang="en-US" dirty="0"/>
          </a:p>
          <a:p>
            <a:pPr>
              <a:lnSpc>
                <a:spcPct val="150000"/>
              </a:lnSpc>
            </a:pPr>
            <a:endParaRPr lang="en-US" dirty="0"/>
          </a:p>
        </p:txBody>
      </p:sp>
      <p:grpSp>
        <p:nvGrpSpPr>
          <p:cNvPr id="4" name="Group 3"/>
          <p:cNvGrpSpPr/>
          <p:nvPr/>
        </p:nvGrpSpPr>
        <p:grpSpPr>
          <a:xfrm>
            <a:off x="9872718" y="-15182"/>
            <a:ext cx="1966183" cy="1869989"/>
            <a:chOff x="10470292" y="0"/>
            <a:chExt cx="1966183" cy="1869989"/>
          </a:xfrm>
          <a:noFill/>
        </p:grpSpPr>
        <p:pic>
          <p:nvPicPr>
            <p:cNvPr id="5" name="Picture 4"/>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695503" y="156520"/>
              <a:ext cx="1466335" cy="1466335"/>
            </a:xfrm>
            <a:prstGeom prst="rect">
              <a:avLst/>
            </a:prstGeom>
            <a:grpFill/>
          </p:spPr>
        </p:pic>
        <p:sp>
          <p:nvSpPr>
            <p:cNvPr id="6" name="Rectangle 5"/>
            <p:cNvSpPr/>
            <p:nvPr/>
          </p:nvSpPr>
          <p:spPr bwMode="auto">
            <a:xfrm>
              <a:off x="10470292" y="0"/>
              <a:ext cx="1966183" cy="18699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159456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953" y="0"/>
            <a:ext cx="11664093" cy="6858000"/>
          </a:xfrm>
          <a:prstGeom prst="rect">
            <a:avLst/>
          </a:prstGeom>
        </p:spPr>
      </p:pic>
      <p:sp>
        <p:nvSpPr>
          <p:cNvPr id="3" name="Rectangle 2"/>
          <p:cNvSpPr/>
          <p:nvPr/>
        </p:nvSpPr>
        <p:spPr>
          <a:xfrm>
            <a:off x="10426700" y="0"/>
            <a:ext cx="1270000" cy="266700"/>
          </a:xfrm>
          <a:prstGeom prst="rect">
            <a:avLst/>
          </a:prstGeom>
          <a:solidFill>
            <a:srgbClr val="20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39199" y="491447"/>
            <a:ext cx="1270000" cy="266700"/>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560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985011" cy="6858000"/>
          </a:xfrm>
          <a:prstGeom prst="rect">
            <a:avLst/>
          </a:prstGeom>
        </p:spPr>
      </p:pic>
      <p:pic>
        <p:nvPicPr>
          <p:cNvPr id="3" name="Picture 2"/>
          <p:cNvPicPr>
            <a:picLocks noChangeAspect="1"/>
          </p:cNvPicPr>
          <p:nvPr/>
        </p:nvPicPr>
        <p:blipFill>
          <a:blip r:embed="rId3"/>
          <a:stretch>
            <a:fillRect/>
          </a:stretch>
        </p:blipFill>
        <p:spPr>
          <a:xfrm>
            <a:off x="6171779" y="0"/>
            <a:ext cx="6020221" cy="6858000"/>
          </a:xfrm>
          <a:prstGeom prst="rect">
            <a:avLst/>
          </a:prstGeom>
        </p:spPr>
      </p:pic>
    </p:spTree>
    <p:extLst>
      <p:ext uri="{BB962C8B-B14F-4D97-AF65-F5344CB8AC3E}">
        <p14:creationId xmlns:p14="http://schemas.microsoft.com/office/powerpoint/2010/main" val="64369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3964" y="1709738"/>
            <a:ext cx="10523485" cy="2852737"/>
          </a:xfrm>
        </p:spPr>
        <p:txBody>
          <a:bodyPr/>
          <a:lstStyle/>
          <a:p>
            <a:r>
              <a:rPr lang="en-US" dirty="0"/>
              <a:t>DEMO</a:t>
            </a:r>
          </a:p>
        </p:txBody>
      </p:sp>
    </p:spTree>
    <p:extLst>
      <p:ext uri="{BB962C8B-B14F-4D97-AF65-F5344CB8AC3E}">
        <p14:creationId xmlns:p14="http://schemas.microsoft.com/office/powerpoint/2010/main" val="1578587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designing your bot…</a:t>
            </a:r>
          </a:p>
        </p:txBody>
      </p:sp>
      <p:sp>
        <p:nvSpPr>
          <p:cNvPr id="3" name="Content Placeholder 2"/>
          <p:cNvSpPr>
            <a:spLocks noGrp="1"/>
          </p:cNvSpPr>
          <p:nvPr>
            <p:ph idx="1"/>
          </p:nvPr>
        </p:nvSpPr>
        <p:spPr/>
        <p:txBody>
          <a:bodyPr>
            <a:normAutofit lnSpcReduction="10000"/>
          </a:bodyPr>
          <a:lstStyle/>
          <a:p>
            <a:pPr marL="0" indent="0">
              <a:buNone/>
            </a:pPr>
            <a:r>
              <a:rPr lang="en-US" dirty="0"/>
              <a:t>What is the core purpose of your bot?</a:t>
            </a:r>
          </a:p>
          <a:p>
            <a:pPr lvl="1"/>
            <a:r>
              <a:rPr lang="en-US" dirty="0"/>
              <a:t>Don’t get carried away with cool features over function</a:t>
            </a:r>
          </a:p>
          <a:p>
            <a:pPr lvl="1"/>
            <a:endParaRPr lang="en-US" dirty="0"/>
          </a:p>
          <a:p>
            <a:pPr marL="0" indent="0">
              <a:buNone/>
            </a:pPr>
            <a:r>
              <a:rPr lang="en-US" dirty="0"/>
              <a:t>Who is going to use this bot?</a:t>
            </a:r>
          </a:p>
          <a:p>
            <a:pPr lvl="1"/>
            <a:r>
              <a:rPr lang="en-US" dirty="0"/>
              <a:t>Build a user profile</a:t>
            </a:r>
          </a:p>
          <a:p>
            <a:pPr lvl="1"/>
            <a:endParaRPr lang="en-US" dirty="0"/>
          </a:p>
          <a:p>
            <a:pPr marL="0" indent="0">
              <a:buNone/>
            </a:pPr>
            <a:r>
              <a:rPr lang="en-US" dirty="0"/>
              <a:t>Why would someone use this bot?</a:t>
            </a:r>
          </a:p>
          <a:p>
            <a:pPr lvl="1"/>
            <a:r>
              <a:rPr lang="en-US" dirty="0"/>
              <a:t>In general?</a:t>
            </a:r>
          </a:p>
          <a:p>
            <a:pPr lvl="1"/>
            <a:r>
              <a:rPr lang="en-US" dirty="0"/>
              <a:t>Instead of an app?</a:t>
            </a:r>
          </a:p>
          <a:p>
            <a:pPr lvl="1"/>
            <a:endParaRPr lang="en-US" dirty="0"/>
          </a:p>
          <a:p>
            <a:pPr marL="0" indent="0">
              <a:buNone/>
            </a:pPr>
            <a:r>
              <a:rPr lang="en-US" dirty="0"/>
              <a:t>Where will your user most likely use this bot?</a:t>
            </a:r>
          </a:p>
        </p:txBody>
      </p:sp>
    </p:spTree>
    <p:extLst>
      <p:ext uri="{BB962C8B-B14F-4D97-AF65-F5344CB8AC3E}">
        <p14:creationId xmlns:p14="http://schemas.microsoft.com/office/powerpoint/2010/main" val="304679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8715" y="1827373"/>
            <a:ext cx="9727915" cy="2387600"/>
          </a:xfrm>
        </p:spPr>
        <p:txBody>
          <a:bodyPr/>
          <a:lstStyle/>
          <a:p>
            <a:pPr algn="l"/>
            <a:r>
              <a:rPr lang="en-US" dirty="0"/>
              <a:t>Tools for Adding Intelligence</a:t>
            </a:r>
          </a:p>
        </p:txBody>
      </p:sp>
    </p:spTree>
    <p:extLst>
      <p:ext uri="{BB962C8B-B14F-4D97-AF65-F5344CB8AC3E}">
        <p14:creationId xmlns:p14="http://schemas.microsoft.com/office/powerpoint/2010/main" val="172126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Intelligent Applications</a:t>
            </a:r>
          </a:p>
        </p:txBody>
      </p:sp>
      <p:sp>
        <p:nvSpPr>
          <p:cNvPr id="4" name="Text Placeholder 3"/>
          <p:cNvSpPr>
            <a:spLocks noGrp="1"/>
          </p:cNvSpPr>
          <p:nvPr>
            <p:ph type="body" sz="quarter" idx="10"/>
          </p:nvPr>
        </p:nvSpPr>
        <p:spPr>
          <a:xfrm>
            <a:off x="355416" y="2182578"/>
            <a:ext cx="5378548" cy="363882"/>
          </a:xfrm>
        </p:spPr>
        <p:txBody>
          <a:bodyPr/>
          <a:lstStyle/>
          <a:p>
            <a:r>
              <a:rPr lang="en-US" sz="1961" dirty="0">
                <a:solidFill>
                  <a:srgbClr val="92D050"/>
                </a:solidFill>
                <a:latin typeface="+mj-lt"/>
              </a:rPr>
              <a:t>Personalized, friendly, approachable, natural</a:t>
            </a:r>
          </a:p>
        </p:txBody>
      </p:sp>
      <p:sp>
        <p:nvSpPr>
          <p:cNvPr id="6" name="Text Placeholder 5"/>
          <p:cNvSpPr>
            <a:spLocks noGrp="1"/>
          </p:cNvSpPr>
          <p:nvPr>
            <p:ph type="body" sz="quarter" idx="11"/>
          </p:nvPr>
        </p:nvSpPr>
        <p:spPr>
          <a:xfrm>
            <a:off x="6365510" y="2182578"/>
            <a:ext cx="5378548" cy="1133387"/>
          </a:xfrm>
        </p:spPr>
        <p:txBody>
          <a:bodyPr/>
          <a:lstStyle/>
          <a:p>
            <a:r>
              <a:rPr lang="en-US" sz="1765" b="1" dirty="0">
                <a:latin typeface="+mj-lt"/>
              </a:rPr>
              <a:t>Facial recognition, emotion detection</a:t>
            </a:r>
          </a:p>
          <a:p>
            <a:r>
              <a:rPr lang="en-US" sz="1765" b="1" dirty="0">
                <a:latin typeface="+mj-lt"/>
              </a:rPr>
              <a:t>Text and speech interactions</a:t>
            </a:r>
          </a:p>
          <a:p>
            <a:r>
              <a:rPr lang="en-US" sz="1765" b="1" dirty="0">
                <a:latin typeface="+mj-lt"/>
              </a:rPr>
              <a:t>360 awareness of the user </a:t>
            </a:r>
          </a:p>
        </p:txBody>
      </p:sp>
      <p:sp>
        <p:nvSpPr>
          <p:cNvPr id="7" name="TextBox 6"/>
          <p:cNvSpPr txBox="1"/>
          <p:nvPr/>
        </p:nvSpPr>
        <p:spPr>
          <a:xfrm>
            <a:off x="294641" y="1487945"/>
            <a:ext cx="4349627" cy="615522"/>
          </a:xfrm>
          <a:prstGeom prst="rect">
            <a:avLst/>
          </a:prstGeom>
          <a:noFill/>
        </p:spPr>
        <p:txBody>
          <a:bodyPr wrap="square" lIns="179285" tIns="143428" rIns="179285" bIns="143428" rtlCol="0">
            <a:spAutoFit/>
          </a:bodyPr>
          <a:lstStyle/>
          <a:p>
            <a:pPr defTabSz="914314">
              <a:lnSpc>
                <a:spcPct val="90000"/>
              </a:lnSpc>
              <a:spcAft>
                <a:spcPts val="588"/>
              </a:spcAft>
              <a:defRPr/>
            </a:pPr>
            <a:r>
              <a:rPr lang="en-US" sz="2353" dirty="0">
                <a:gradFill>
                  <a:gsLst>
                    <a:gs pos="2917">
                      <a:srgbClr val="FFFFFF"/>
                    </a:gs>
                    <a:gs pos="30000">
                      <a:srgbClr val="FFFFFF"/>
                    </a:gs>
                  </a:gsLst>
                  <a:lin ang="5400000" scaled="0"/>
                </a:gradFill>
                <a:latin typeface="Segoe UI"/>
              </a:rPr>
              <a:t>What the user sees</a:t>
            </a:r>
          </a:p>
        </p:txBody>
      </p:sp>
      <p:sp>
        <p:nvSpPr>
          <p:cNvPr id="8" name="TextBox 7"/>
          <p:cNvSpPr txBox="1"/>
          <p:nvPr/>
        </p:nvSpPr>
        <p:spPr>
          <a:xfrm>
            <a:off x="6153382" y="1544608"/>
            <a:ext cx="5092957" cy="615522"/>
          </a:xfrm>
          <a:prstGeom prst="rect">
            <a:avLst/>
          </a:prstGeom>
          <a:noFill/>
        </p:spPr>
        <p:txBody>
          <a:bodyPr wrap="square" lIns="179285" tIns="143428" rIns="179285" bIns="143428" rtlCol="0">
            <a:spAutoFit/>
          </a:bodyPr>
          <a:lstStyle/>
          <a:p>
            <a:pPr defTabSz="914314">
              <a:lnSpc>
                <a:spcPct val="90000"/>
              </a:lnSpc>
              <a:spcAft>
                <a:spcPts val="588"/>
              </a:spcAft>
              <a:defRPr/>
            </a:pPr>
            <a:r>
              <a:rPr lang="en-US" sz="2353" dirty="0">
                <a:gradFill>
                  <a:gsLst>
                    <a:gs pos="2917">
                      <a:srgbClr val="FFFFFF"/>
                    </a:gs>
                    <a:gs pos="30000">
                      <a:srgbClr val="FFFFFF"/>
                    </a:gs>
                  </a:gsLst>
                  <a:lin ang="5400000" scaled="0"/>
                </a:gradFill>
                <a:latin typeface="Segoe UI"/>
              </a:rPr>
              <a:t>What it means for developers</a:t>
            </a:r>
          </a:p>
        </p:txBody>
      </p:sp>
      <p:sp>
        <p:nvSpPr>
          <p:cNvPr id="9" name="Text Placeholder 3"/>
          <p:cNvSpPr txBox="1">
            <a:spLocks/>
          </p:cNvSpPr>
          <p:nvPr/>
        </p:nvSpPr>
        <p:spPr>
          <a:xfrm>
            <a:off x="355416" y="3477647"/>
            <a:ext cx="5378548" cy="452590"/>
          </a:xfrm>
          <a:prstGeom prst="rect">
            <a:avLst/>
          </a:prstGeom>
        </p:spPr>
        <p:txBody>
          <a:bodyPr vert="horz" wrap="square" lIns="143428" tIns="89642" rIns="143428" bIns="89642"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23" indent="-281623" defTabSz="914192">
              <a:spcBef>
                <a:spcPts val="1200"/>
              </a:spcBef>
              <a:buClr>
                <a:srgbClr val="FFFFFF"/>
              </a:buClr>
              <a:defRPr/>
            </a:pPr>
            <a:r>
              <a:rPr lang="en-US" sz="1961" dirty="0">
                <a:solidFill>
                  <a:srgbClr val="92D050"/>
                </a:solidFill>
                <a:latin typeface="Segoe UI Light"/>
              </a:rPr>
              <a:t>Predictive, current, and familiar</a:t>
            </a:r>
          </a:p>
        </p:txBody>
      </p:sp>
      <p:sp>
        <p:nvSpPr>
          <p:cNvPr id="10" name="Text Placeholder 5"/>
          <p:cNvSpPr txBox="1">
            <a:spLocks/>
          </p:cNvSpPr>
          <p:nvPr/>
        </p:nvSpPr>
        <p:spPr>
          <a:xfrm>
            <a:off x="6318920" y="3477646"/>
            <a:ext cx="5378548" cy="1309492"/>
          </a:xfrm>
          <a:prstGeom prst="rect">
            <a:avLst/>
          </a:prstGeom>
        </p:spPr>
        <p:txBody>
          <a:bodyPr vert="horz" wrap="square" lIns="143428" tIns="89642" rIns="143428" bIns="89642"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23" indent="-281623" defTabSz="914192">
              <a:spcBef>
                <a:spcPts val="1200"/>
              </a:spcBef>
              <a:buClr>
                <a:srgbClr val="FFFFFF"/>
              </a:buClr>
              <a:defRPr/>
            </a:pPr>
            <a:r>
              <a:rPr lang="en-US" sz="1765" b="1" dirty="0">
                <a:gradFill>
                  <a:gsLst>
                    <a:gs pos="1250">
                      <a:srgbClr val="FFFFFF"/>
                    </a:gs>
                    <a:gs pos="100000">
                      <a:srgbClr val="FFFFFF"/>
                    </a:gs>
                  </a:gsLst>
                  <a:lin ang="5400000" scaled="0"/>
                </a:gradFill>
                <a:latin typeface="Segoe UI Light"/>
              </a:rPr>
              <a:t>Changes in real-time based on user action and new external data</a:t>
            </a:r>
          </a:p>
          <a:p>
            <a:pPr marL="281623" indent="-281623" defTabSz="914192">
              <a:spcBef>
                <a:spcPts val="1200"/>
              </a:spcBef>
              <a:buClr>
                <a:srgbClr val="FFFFFF"/>
              </a:buClr>
              <a:defRPr/>
            </a:pPr>
            <a:r>
              <a:rPr lang="en-US" sz="1765" b="1" dirty="0">
                <a:gradFill>
                  <a:gsLst>
                    <a:gs pos="1250">
                      <a:srgbClr val="FFFFFF"/>
                    </a:gs>
                    <a:gs pos="100000">
                      <a:srgbClr val="FFFFFF"/>
                    </a:gs>
                  </a:gsLst>
                  <a:lin ang="5400000" scaled="0"/>
                </a:gradFill>
                <a:latin typeface="Segoe UI Light"/>
              </a:rPr>
              <a:t>Predictive models based on user context to anticipate actions </a:t>
            </a:r>
          </a:p>
        </p:txBody>
      </p:sp>
      <p:sp>
        <p:nvSpPr>
          <p:cNvPr id="11" name="Text Placeholder 3"/>
          <p:cNvSpPr txBox="1">
            <a:spLocks/>
          </p:cNvSpPr>
          <p:nvPr/>
        </p:nvSpPr>
        <p:spPr>
          <a:xfrm>
            <a:off x="355416" y="4866251"/>
            <a:ext cx="5378548" cy="452590"/>
          </a:xfrm>
          <a:prstGeom prst="rect">
            <a:avLst/>
          </a:prstGeom>
        </p:spPr>
        <p:txBody>
          <a:bodyPr vert="horz" wrap="square" lIns="143428" tIns="89642" rIns="143428" bIns="89642"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23" indent="-281623" defTabSz="914192">
              <a:spcBef>
                <a:spcPts val="1200"/>
              </a:spcBef>
              <a:buClr>
                <a:srgbClr val="FFFFFF"/>
              </a:buClr>
              <a:defRPr/>
            </a:pPr>
            <a:r>
              <a:rPr lang="en-US" sz="1961" dirty="0">
                <a:solidFill>
                  <a:srgbClr val="92D050"/>
                </a:solidFill>
                <a:latin typeface="Segoe UI Light"/>
              </a:rPr>
              <a:t>Always available, always contextual</a:t>
            </a:r>
          </a:p>
        </p:txBody>
      </p:sp>
      <p:sp>
        <p:nvSpPr>
          <p:cNvPr id="12" name="Text Placeholder 5"/>
          <p:cNvSpPr txBox="1">
            <a:spLocks/>
          </p:cNvSpPr>
          <p:nvPr/>
        </p:nvSpPr>
        <p:spPr>
          <a:xfrm>
            <a:off x="6318920" y="4866250"/>
            <a:ext cx="5378548" cy="1704754"/>
          </a:xfrm>
          <a:prstGeom prst="rect">
            <a:avLst/>
          </a:prstGeom>
        </p:spPr>
        <p:txBody>
          <a:bodyPr vert="horz" wrap="square" lIns="143428" tIns="89642" rIns="143428" bIns="89642"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23" indent="-281623" defTabSz="914192">
              <a:spcBef>
                <a:spcPts val="1200"/>
              </a:spcBef>
              <a:buClr>
                <a:srgbClr val="FFFFFF"/>
              </a:buClr>
              <a:defRPr/>
            </a:pPr>
            <a:r>
              <a:rPr lang="en-US" sz="1765" b="1" dirty="0">
                <a:gradFill>
                  <a:gsLst>
                    <a:gs pos="1250">
                      <a:srgbClr val="FFFFFF"/>
                    </a:gs>
                    <a:gs pos="100000">
                      <a:srgbClr val="FFFFFF"/>
                    </a:gs>
                  </a:gsLst>
                  <a:lin ang="5400000" scaled="0"/>
                </a:gradFill>
                <a:latin typeface="Segoe UI Light"/>
              </a:rPr>
              <a:t>Robust information management required</a:t>
            </a:r>
          </a:p>
          <a:p>
            <a:pPr marL="281623" indent="-281623" defTabSz="914192">
              <a:spcBef>
                <a:spcPts val="1200"/>
              </a:spcBef>
              <a:buClr>
                <a:srgbClr val="FFFFFF"/>
              </a:buClr>
              <a:defRPr/>
            </a:pPr>
            <a:r>
              <a:rPr lang="en-US" sz="1765" b="1" dirty="0">
                <a:gradFill>
                  <a:gsLst>
                    <a:gs pos="1250">
                      <a:srgbClr val="FFFFFF"/>
                    </a:gs>
                    <a:gs pos="100000">
                      <a:srgbClr val="FFFFFF"/>
                    </a:gs>
                  </a:gsLst>
                  <a:lin ang="5400000" scaled="0"/>
                </a:gradFill>
                <a:latin typeface="Segoe UI Light"/>
              </a:rPr>
              <a:t>Experiences delivered across all form factors and a wide variety of interaction models (e.g. touch, speech, text)</a:t>
            </a:r>
          </a:p>
          <a:p>
            <a:pPr marL="281623" indent="-281623" defTabSz="914192">
              <a:spcBef>
                <a:spcPts val="1200"/>
              </a:spcBef>
              <a:buClr>
                <a:srgbClr val="FFFFFF"/>
              </a:buClr>
              <a:defRPr/>
            </a:pPr>
            <a:r>
              <a:rPr lang="en-US" sz="1765" b="1" dirty="0">
                <a:gradFill>
                  <a:gsLst>
                    <a:gs pos="1250">
                      <a:srgbClr val="FFFFFF"/>
                    </a:gs>
                    <a:gs pos="100000">
                      <a:srgbClr val="FFFFFF"/>
                    </a:gs>
                  </a:gsLst>
                  <a:lin ang="5400000" scaled="0"/>
                </a:gradFill>
                <a:latin typeface="Segoe UI Light"/>
              </a:rPr>
              <a:t>Distributed support, massive scale, elasticity</a:t>
            </a:r>
          </a:p>
        </p:txBody>
      </p:sp>
    </p:spTree>
    <p:extLst>
      <p:ext uri="{BB962C8B-B14F-4D97-AF65-F5344CB8AC3E}">
        <p14:creationId xmlns:p14="http://schemas.microsoft.com/office/powerpoint/2010/main" val="390408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uiExpand="1" build="p"/>
      <p:bldP spid="9" grpId="0"/>
      <p:bldP spid="10"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bwMode="auto">
          <a:xfrm>
            <a:off x="6940875" y="4760367"/>
            <a:ext cx="5251125" cy="142114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931"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2652" kern="0" dirty="0">
                <a:gradFill>
                  <a:gsLst>
                    <a:gs pos="0">
                      <a:schemeClr val="tx2"/>
                    </a:gs>
                    <a:gs pos="100000">
                      <a:schemeClr val="tx2"/>
                    </a:gs>
                  </a:gsLst>
                  <a:lin ang="5400000" scaled="0"/>
                </a:gradFill>
                <a:latin typeface="Segoe UI Semilight" panose="020B0402040204020203" pitchFamily="34" charset="0"/>
                <a:ea typeface="Segoe UI" pitchFamily="34" charset="0"/>
                <a:cs typeface="Segoe UI Semilight" panose="020B0402040204020203" pitchFamily="34" charset="0"/>
              </a:rPr>
              <a:t>Best of Class ML Algorithms/Models</a:t>
            </a:r>
          </a:p>
        </p:txBody>
      </p:sp>
      <p:sp>
        <p:nvSpPr>
          <p:cNvPr id="62" name="Rectangle 61"/>
          <p:cNvSpPr/>
          <p:nvPr/>
        </p:nvSpPr>
        <p:spPr bwMode="auto">
          <a:xfrm>
            <a:off x="6940875" y="3209040"/>
            <a:ext cx="5150935" cy="142114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931"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2652" kern="0" dirty="0">
                <a:solidFill>
                  <a:schemeClr val="tx1"/>
                </a:solidFill>
                <a:latin typeface="+mj-lt"/>
                <a:ea typeface="Segoe UI" pitchFamily="34" charset="0"/>
                <a:cs typeface="Segoe UI Semilight" panose="020B0402040204020203" pitchFamily="34" charset="0"/>
              </a:rPr>
              <a:t>Data Scientist</a:t>
            </a:r>
          </a:p>
        </p:txBody>
      </p:sp>
      <p:grpSp>
        <p:nvGrpSpPr>
          <p:cNvPr id="65" name="Group 64"/>
          <p:cNvGrpSpPr/>
          <p:nvPr/>
        </p:nvGrpSpPr>
        <p:grpSpPr>
          <a:xfrm>
            <a:off x="108247" y="3167695"/>
            <a:ext cx="6987915" cy="3219913"/>
            <a:chOff x="440675" y="3166171"/>
            <a:chExt cx="6852491" cy="3157512"/>
          </a:xfrm>
        </p:grpSpPr>
        <p:sp>
          <p:nvSpPr>
            <p:cNvPr id="66" name="Rectangle 65"/>
            <p:cNvSpPr/>
            <p:nvPr/>
          </p:nvSpPr>
          <p:spPr bwMode="auto">
            <a:xfrm>
              <a:off x="440675" y="3166171"/>
              <a:ext cx="6852491" cy="315751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br>
                <a:rPr lang="en-US"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652"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Azure Machine Learning Studio</a:t>
              </a:r>
              <a:br>
                <a:rPr lang="en-US"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530" kern="0" dirty="0">
                  <a:gradFill>
                    <a:gsLst>
                      <a:gs pos="0">
                        <a:srgbClr val="FFFFFF"/>
                      </a:gs>
                      <a:gs pos="100000">
                        <a:srgbClr val="FFFFFF"/>
                      </a:gs>
                    </a:gsLst>
                    <a:lin ang="5400000" scaled="0"/>
                  </a:gradFill>
                  <a:ea typeface="Segoe UI" pitchFamily="34" charset="0"/>
                  <a:cs typeface="Segoe UI" pitchFamily="34" charset="0"/>
                </a:rPr>
                <a:t>Modeling and Operationalization</a:t>
              </a:r>
            </a:p>
          </p:txBody>
        </p:sp>
        <p:sp>
          <p:nvSpPr>
            <p:cNvPr id="67" name="Freeform 239"/>
            <p:cNvSpPr/>
            <p:nvPr/>
          </p:nvSpPr>
          <p:spPr bwMode="auto">
            <a:xfrm flipH="1">
              <a:off x="649304" y="3638916"/>
              <a:ext cx="541083" cy="52752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448" kern="0" dirty="0">
                <a:gradFill>
                  <a:gsLst>
                    <a:gs pos="0">
                      <a:schemeClr val="bg1"/>
                    </a:gs>
                    <a:gs pos="100000">
                      <a:schemeClr val="bg1"/>
                    </a:gs>
                  </a:gsLst>
                  <a:lin ang="5400000" scaled="1"/>
                </a:gradFill>
                <a:latin typeface="Segoe UI"/>
                <a:ea typeface="Segoe UI" pitchFamily="34" charset="0"/>
                <a:cs typeface="Segoe UI" pitchFamily="34" charset="0"/>
              </a:endParaRPr>
            </a:p>
          </p:txBody>
        </p:sp>
      </p:grpSp>
      <p:sp>
        <p:nvSpPr>
          <p:cNvPr id="69" name="Rectangle 68"/>
          <p:cNvSpPr/>
          <p:nvPr/>
        </p:nvSpPr>
        <p:spPr bwMode="auto">
          <a:xfrm>
            <a:off x="6940875" y="1657712"/>
            <a:ext cx="5150935" cy="142114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931"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2652" kern="0" dirty="0">
                <a:solidFill>
                  <a:schemeClr val="tx1"/>
                </a:solidFill>
                <a:latin typeface="+mj-lt"/>
                <a:ea typeface="Segoe UI" pitchFamily="34" charset="0"/>
                <a:cs typeface="Segoe UI Semilight" panose="020B0402040204020203" pitchFamily="34" charset="0"/>
              </a:rPr>
              <a:t>Developer</a:t>
            </a:r>
          </a:p>
        </p:txBody>
      </p:sp>
      <p:sp>
        <p:nvSpPr>
          <p:cNvPr id="72" name="Title 1"/>
          <p:cNvSpPr>
            <a:spLocks noGrp="1"/>
          </p:cNvSpPr>
          <p:nvPr>
            <p:ph type="title" idx="4294967295"/>
          </p:nvPr>
        </p:nvSpPr>
        <p:spPr>
          <a:xfrm>
            <a:off x="244765" y="234950"/>
            <a:ext cx="12013910" cy="915988"/>
          </a:xfrm>
        </p:spPr>
        <p:txBody>
          <a:bodyPr/>
          <a:lstStyle/>
          <a:p>
            <a:r>
              <a:rPr lang="en-US" dirty="0"/>
              <a:t>Machine Learning services in the cloud	</a:t>
            </a:r>
          </a:p>
        </p:txBody>
      </p:sp>
      <p:sp>
        <p:nvSpPr>
          <p:cNvPr id="73" name="Freeform 13"/>
          <p:cNvSpPr/>
          <p:nvPr/>
        </p:nvSpPr>
        <p:spPr bwMode="auto">
          <a:xfrm>
            <a:off x="251110" y="4762744"/>
            <a:ext cx="6689765" cy="14187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652" kern="0" dirty="0">
                <a:solidFill>
                  <a:schemeClr val="bg2">
                    <a:lumMod val="75000"/>
                  </a:schemeClr>
                </a:solidFill>
                <a:latin typeface="Segoe UI Semilight" panose="020B0402040204020203" pitchFamily="34" charset="0"/>
                <a:ea typeface="Segoe UI" pitchFamily="34" charset="0"/>
                <a:cs typeface="Segoe UI Semilight" panose="020B0402040204020203" pitchFamily="34" charset="0"/>
              </a:rPr>
              <a:t>Machine Learning</a:t>
            </a:r>
          </a:p>
          <a:p>
            <a:pPr algn="ctr" defTabSz="932114" fontAlgn="base">
              <a:lnSpc>
                <a:spcPct val="90000"/>
              </a:lnSpc>
              <a:spcBef>
                <a:spcPct val="0"/>
              </a:spcBef>
              <a:spcAft>
                <a:spcPct val="0"/>
              </a:spcAft>
              <a:defRPr/>
            </a:pPr>
            <a:r>
              <a:rPr lang="en-US" sz="2652" kern="0" dirty="0">
                <a:solidFill>
                  <a:schemeClr val="bg2">
                    <a:lumMod val="75000"/>
                  </a:schemeClr>
                </a:solidFill>
                <a:latin typeface="Segoe UI Semilight" panose="020B0402040204020203" pitchFamily="34" charset="0"/>
                <a:ea typeface="Segoe UI" pitchFamily="34" charset="0"/>
                <a:cs typeface="Segoe UI Semilight" panose="020B0402040204020203" pitchFamily="34" charset="0"/>
              </a:rPr>
              <a:t>Algorithms</a:t>
            </a:r>
          </a:p>
        </p:txBody>
      </p:sp>
      <p:sp>
        <p:nvSpPr>
          <p:cNvPr id="74" name="Freeform 29"/>
          <p:cNvSpPr/>
          <p:nvPr/>
        </p:nvSpPr>
        <p:spPr bwMode="auto">
          <a:xfrm>
            <a:off x="3557267" y="1657712"/>
            <a:ext cx="3538895" cy="14211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652"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Bot Framework</a:t>
            </a:r>
          </a:p>
        </p:txBody>
      </p:sp>
      <p:grpSp>
        <p:nvGrpSpPr>
          <p:cNvPr id="75" name="Group 74"/>
          <p:cNvGrpSpPr/>
          <p:nvPr/>
        </p:nvGrpSpPr>
        <p:grpSpPr>
          <a:xfrm>
            <a:off x="108246" y="1657712"/>
            <a:ext cx="3449019" cy="1421141"/>
            <a:chOff x="440676" y="1685451"/>
            <a:chExt cx="3382178" cy="1393600"/>
          </a:xfrm>
        </p:grpSpPr>
        <p:sp>
          <p:nvSpPr>
            <p:cNvPr id="76" name="Freeform 29"/>
            <p:cNvSpPr/>
            <p:nvPr/>
          </p:nvSpPr>
          <p:spPr bwMode="auto">
            <a:xfrm>
              <a:off x="440676" y="1685451"/>
              <a:ext cx="3382178" cy="1393600"/>
            </a:xfrm>
            <a:prstGeom prst="rect">
              <a:avLst/>
            </a:prstGeom>
            <a:solidFill>
              <a:srgbClr val="0094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r>
                <a:rPr lang="en-US" sz="2652"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Cognitive</a:t>
              </a:r>
              <a:br>
                <a:rPr lang="en-US" sz="2652"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2652"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Services</a:t>
              </a:r>
            </a:p>
          </p:txBody>
        </p:sp>
        <p:grpSp>
          <p:nvGrpSpPr>
            <p:cNvPr id="77" name="Group 76"/>
            <p:cNvGrpSpPr/>
            <p:nvPr/>
          </p:nvGrpSpPr>
          <p:grpSpPr>
            <a:xfrm>
              <a:off x="574549" y="2175076"/>
              <a:ext cx="690595" cy="451726"/>
              <a:chOff x="3200623" y="2524986"/>
              <a:chExt cx="427310" cy="273999"/>
            </a:xfrm>
          </p:grpSpPr>
          <p:sp>
            <p:nvSpPr>
              <p:cNvPr id="78"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21" tIns="46610" rIns="93221" bIns="46610" numCol="1" anchor="t" anchorCtr="0" compatLnSpc="1">
                <a:prstTxWarp prst="textNoShape">
                  <a:avLst/>
                </a:prstTxWarp>
                <a:noAutofit/>
              </a:bodyPr>
              <a:lstStyle/>
              <a:p>
                <a:pPr defTabSz="932060">
                  <a:defRPr/>
                </a:pPr>
                <a:endParaRPr lang="en-US" sz="1836" kern="0" dirty="0">
                  <a:gradFill>
                    <a:gsLst>
                      <a:gs pos="0">
                        <a:schemeClr val="bg1"/>
                      </a:gs>
                      <a:gs pos="100000">
                        <a:schemeClr val="bg1"/>
                      </a:gs>
                    </a:gsLst>
                    <a:lin ang="5400000" scaled="1"/>
                  </a:gradFill>
                  <a:latin typeface="Segoe UI"/>
                </a:endParaRPr>
              </a:p>
            </p:txBody>
          </p:sp>
          <p:sp>
            <p:nvSpPr>
              <p:cNvPr id="79"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21" tIns="46610" rIns="93221" bIns="46610" numCol="1" anchor="t" anchorCtr="0" compatLnSpc="1">
                <a:prstTxWarp prst="textNoShape">
                  <a:avLst/>
                </a:prstTxWarp>
              </a:bodyPr>
              <a:lstStyle/>
              <a:p>
                <a:pPr defTabSz="932060">
                  <a:defRPr/>
                </a:pPr>
                <a:endParaRPr lang="en-US" sz="1836" kern="0" dirty="0">
                  <a:gradFill>
                    <a:gsLst>
                      <a:gs pos="0">
                        <a:schemeClr val="bg1"/>
                      </a:gs>
                      <a:gs pos="100000">
                        <a:schemeClr val="bg1"/>
                      </a:gs>
                    </a:gsLst>
                    <a:lin ang="5400000" scaled="1"/>
                  </a:gradFill>
                  <a:latin typeface="Segoe UI"/>
                </a:endParaRPr>
              </a:p>
            </p:txBody>
          </p:sp>
        </p:grpSp>
      </p:grpSp>
      <p:sp>
        <p:nvSpPr>
          <p:cNvPr id="80" name="Freeform 230"/>
          <p:cNvSpPr/>
          <p:nvPr/>
        </p:nvSpPr>
        <p:spPr bwMode="auto">
          <a:xfrm>
            <a:off x="3737778" y="2132507"/>
            <a:ext cx="652888" cy="460653"/>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448" kern="0" dirty="0">
              <a:gradFill>
                <a:gsLst>
                  <a:gs pos="0">
                    <a:schemeClr val="bg1"/>
                  </a:gs>
                  <a:gs pos="100000">
                    <a:schemeClr val="bg1"/>
                  </a:gs>
                </a:gsLst>
                <a:lin ang="5400000" scaled="1"/>
              </a:gradFill>
              <a:latin typeface="Segoe UI"/>
              <a:ea typeface="Segoe UI" pitchFamily="34" charset="0"/>
              <a:cs typeface="Segoe UI" pitchFamily="34" charset="0"/>
            </a:endParaRPr>
          </a:p>
        </p:txBody>
      </p:sp>
      <p:sp>
        <p:nvSpPr>
          <p:cNvPr id="2" name="Right Arrow 1"/>
          <p:cNvSpPr/>
          <p:nvPr/>
        </p:nvSpPr>
        <p:spPr bwMode="auto">
          <a:xfrm>
            <a:off x="7663150" y="2020272"/>
            <a:ext cx="616689" cy="685121"/>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Arrow 25"/>
          <p:cNvSpPr/>
          <p:nvPr/>
        </p:nvSpPr>
        <p:spPr bwMode="auto">
          <a:xfrm>
            <a:off x="7663150" y="3649783"/>
            <a:ext cx="616689" cy="685121"/>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ight Arrow 26"/>
          <p:cNvSpPr/>
          <p:nvPr/>
        </p:nvSpPr>
        <p:spPr bwMode="auto">
          <a:xfrm>
            <a:off x="7663150" y="5254360"/>
            <a:ext cx="616689" cy="685121"/>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40193" y="1522325"/>
            <a:ext cx="3592286" cy="17068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79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4751746" y="1462"/>
            <a:ext cx="7438527" cy="6855082"/>
          </a:xfrm>
          <a:prstGeom prst="rect">
            <a:avLst/>
          </a:prstGeom>
        </p:spPr>
      </p:pic>
      <p:sp>
        <p:nvSpPr>
          <p:cNvPr id="11" name="Rectangle 10"/>
          <p:cNvSpPr/>
          <p:nvPr/>
        </p:nvSpPr>
        <p:spPr bwMode="auto">
          <a:xfrm>
            <a:off x="4744813" y="1460"/>
            <a:ext cx="7438527" cy="685556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746" y="1460"/>
            <a:ext cx="7439390" cy="6855568"/>
          </a:xfrm>
          <a:prstGeom prst="rect">
            <a:avLst/>
          </a:prstGeom>
          <a:solidFill>
            <a:schemeClr val="accent1">
              <a:lumMod val="5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734602" y="2283207"/>
            <a:ext cx="4017145" cy="2291589"/>
          </a:xfrm>
          <a:prstGeom prst="rect">
            <a:avLst/>
          </a:prstGeom>
        </p:spPr>
        <p:txBody>
          <a:bodyPr wrap="square" anchor="ctr">
            <a:spAutoFit/>
          </a:bodyPr>
          <a:lstStyle/>
          <a:p>
            <a:pPr defTabSz="914049">
              <a:lnSpc>
                <a:spcPct val="90000"/>
              </a:lnSpc>
              <a:spcAft>
                <a:spcPts val="1469"/>
              </a:spcAft>
            </a:pPr>
            <a:r>
              <a:rPr lang="en-US" altLang="en-US" sz="5293" kern="0" dirty="0">
                <a:solidFill>
                  <a:srgbClr val="307AB3"/>
                </a:solidFill>
                <a:latin typeface="Segoe UI Light"/>
              </a:rPr>
              <a:t>Microsoft Cognitive Services</a:t>
            </a:r>
          </a:p>
        </p:txBody>
      </p:sp>
      <p:sp>
        <p:nvSpPr>
          <p:cNvPr id="6" name="TextBox 5"/>
          <p:cNvSpPr txBox="1"/>
          <p:nvPr/>
        </p:nvSpPr>
        <p:spPr>
          <a:xfrm>
            <a:off x="6104150" y="432649"/>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049">
              <a:lnSpc>
                <a:spcPct val="90000"/>
              </a:lnSpc>
              <a:spcAft>
                <a:spcPts val="600"/>
              </a:spcAft>
            </a:pPr>
            <a:r>
              <a:rPr lang="en-US" sz="1667" kern="0" dirty="0">
                <a:gradFill>
                  <a:gsLst>
                    <a:gs pos="2917">
                      <a:srgbClr val="FFFFFF"/>
                    </a:gs>
                    <a:gs pos="30000">
                      <a:srgbClr val="FFFFFF"/>
                    </a:gs>
                  </a:gsLst>
                  <a:lin ang="5400000" scaled="0"/>
                </a:gradFill>
              </a:rPr>
              <a:t>From faces to feelings, allow your </a:t>
            </a:r>
            <a:br>
              <a:rPr lang="en-US" sz="1667" kern="0" dirty="0">
                <a:gradFill>
                  <a:gsLst>
                    <a:gs pos="2917">
                      <a:srgbClr val="FFFFFF"/>
                    </a:gs>
                    <a:gs pos="30000">
                      <a:srgbClr val="FFFFFF"/>
                    </a:gs>
                  </a:gsLst>
                  <a:lin ang="5400000" scaled="0"/>
                </a:gradFill>
              </a:rPr>
            </a:br>
            <a:r>
              <a:rPr lang="en-US" sz="1667"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104150" y="1623102"/>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049">
              <a:lnSpc>
                <a:spcPct val="90000"/>
              </a:lnSpc>
              <a:spcAft>
                <a:spcPts val="600"/>
              </a:spcAft>
            </a:pPr>
            <a:r>
              <a:rPr lang="en-US" sz="1667"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104150" y="4004010"/>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049">
              <a:lnSpc>
                <a:spcPct val="90000"/>
              </a:lnSpc>
              <a:spcAft>
                <a:spcPts val="600"/>
              </a:spcAft>
            </a:pPr>
            <a:r>
              <a:rPr lang="en-US" sz="1667" kern="0" dirty="0">
                <a:gradFill>
                  <a:gsLst>
                    <a:gs pos="2917">
                      <a:srgbClr val="FFFFFF"/>
                    </a:gs>
                    <a:gs pos="30000">
                      <a:srgbClr val="FFFFFF"/>
                    </a:gs>
                  </a:gsLst>
                  <a:lin ang="5400000" scaled="0"/>
                </a:gradFill>
              </a:rPr>
              <a:t>Tap into rich knowledge amassed from </a:t>
            </a:r>
            <a:br>
              <a:rPr lang="en-US" sz="1667" kern="0" dirty="0">
                <a:gradFill>
                  <a:gsLst>
                    <a:gs pos="2917">
                      <a:srgbClr val="FFFFFF"/>
                    </a:gs>
                    <a:gs pos="30000">
                      <a:srgbClr val="FFFFFF"/>
                    </a:gs>
                  </a:gsLst>
                  <a:lin ang="5400000" scaled="0"/>
                </a:gradFill>
              </a:rPr>
            </a:br>
            <a:r>
              <a:rPr lang="en-US" sz="1667"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104150" y="2813556"/>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049">
              <a:lnSpc>
                <a:spcPct val="90000"/>
              </a:lnSpc>
              <a:spcAft>
                <a:spcPts val="600"/>
              </a:spcAft>
            </a:pPr>
            <a:r>
              <a:rPr lang="en-US" sz="1667"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104150" y="5194464"/>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049">
              <a:lnSpc>
                <a:spcPct val="90000"/>
              </a:lnSpc>
              <a:spcAft>
                <a:spcPts val="600"/>
              </a:spcAft>
            </a:pPr>
            <a:r>
              <a:rPr lang="en-US" sz="1667"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388012" y="610590"/>
            <a:ext cx="661157" cy="43750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28" name="Freeform 18"/>
          <p:cNvSpPr>
            <a:spLocks noChangeAspect="1"/>
          </p:cNvSpPr>
          <p:nvPr/>
        </p:nvSpPr>
        <p:spPr bwMode="auto">
          <a:xfrm>
            <a:off x="5434536" y="1756147"/>
            <a:ext cx="586446" cy="51372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29" name="Freeform 9"/>
          <p:cNvSpPr>
            <a:spLocks noChangeAspect="1"/>
          </p:cNvSpPr>
          <p:nvPr/>
        </p:nvSpPr>
        <p:spPr bwMode="auto">
          <a:xfrm>
            <a:off x="5498789" y="2977922"/>
            <a:ext cx="420157" cy="528338"/>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30" name="Freeform 5"/>
          <p:cNvSpPr>
            <a:spLocks/>
          </p:cNvSpPr>
          <p:nvPr/>
        </p:nvSpPr>
        <p:spPr bwMode="auto">
          <a:xfrm>
            <a:off x="5464060" y="4126384"/>
            <a:ext cx="526280" cy="52628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grpSp>
        <p:nvGrpSpPr>
          <p:cNvPr id="31" name="Group 30"/>
          <p:cNvGrpSpPr/>
          <p:nvPr/>
        </p:nvGrpSpPr>
        <p:grpSpPr>
          <a:xfrm>
            <a:off x="5451842" y="5362776"/>
            <a:ext cx="537424" cy="528338"/>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grpSp>
    </p:spTree>
    <p:extLst>
      <p:ext uri="{BB962C8B-B14F-4D97-AF65-F5344CB8AC3E}">
        <p14:creationId xmlns:p14="http://schemas.microsoft.com/office/powerpoint/2010/main" val="114363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https://familysearch.org/learn/wiki/en/images/d/d7/Skype-logo.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06" b="100000" l="12045" r="93409">
                        <a14:foregroundMark x1="55000" y1="25152" x2="41818" y2="76364"/>
                        <a14:foregroundMark x1="61136" y1="63636" x2="49091" y2="44242"/>
                        <a14:foregroundMark x1="60909" y1="56061" x2="61818" y2="64242"/>
                        <a14:foregroundMark x1="37955" y1="67273" x2="44091" y2="19697"/>
                        <a14:foregroundMark x1="33864" y1="50606" x2="49091" y2="23030"/>
                        <a14:foregroundMark x1="47500" y1="86667" x2="64091" y2="30909"/>
                        <a14:foregroundMark x1="63182" y1="79394" x2="65455" y2="52424"/>
                        <a14:foregroundMark x1="57273" y1="81212" x2="57500" y2="68788"/>
                        <a14:foregroundMark x1="59773" y1="29091" x2="59773" y2="29091"/>
                      </a14:backgroundRemoval>
                    </a14:imgEffect>
                  </a14:imgLayer>
                </a14:imgProps>
              </a:ext>
              <a:ext uri="{28A0092B-C50C-407E-A947-70E740481C1C}">
                <a14:useLocalDpi xmlns:a14="http://schemas.microsoft.com/office/drawing/2010/main" val="0"/>
              </a:ext>
            </a:extLst>
          </a:blip>
          <a:srcRect l="12463" r="12463"/>
          <a:stretch/>
        </p:blipFill>
        <p:spPr bwMode="auto">
          <a:xfrm>
            <a:off x="496786" y="4249545"/>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cdn.pureinfotech.com/wp-content/uploads/2012/07/OfficelogoOrange_solo.jpg?681c7a"/>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667" b="100000" l="17750" r="80500"/>
                    </a14:imgEffect>
                  </a14:imgLayer>
                </a14:imgProps>
              </a:ext>
              <a:ext uri="{28A0092B-C50C-407E-A947-70E740481C1C}">
                <a14:useLocalDpi xmlns:a14="http://schemas.microsoft.com/office/drawing/2010/main" val="0"/>
              </a:ext>
            </a:extLst>
          </a:blip>
          <a:srcRect l="17584" t="8000" r="18000" b="6111"/>
          <a:stretch/>
        </p:blipFill>
        <p:spPr bwMode="auto">
          <a:xfrm>
            <a:off x="2508180" y="4207560"/>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http://i1-news.softpedia-static.com/images/news2/The-Windows-8-Logo-That-Could-Have-Been-3.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552" b="98321" l="0" r="84819">
                        <a14:foregroundMark x1="22169" y1="30935" x2="22169" y2="30935"/>
                        <a14:foregroundMark x1="20000" y1="69305" x2="20000" y2="69305"/>
                        <a14:foregroundMark x1="58072" y1="36930" x2="58072" y2="36930"/>
                      </a14:backgroundRemoval>
                    </a14:imgEffect>
                  </a14:imgLayer>
                </a14:imgProps>
              </a:ext>
              <a:ext uri="{28A0092B-C50C-407E-A947-70E740481C1C}">
                <a14:useLocalDpi xmlns:a14="http://schemas.microsoft.com/office/drawing/2010/main" val="0"/>
              </a:ext>
            </a:extLst>
          </a:blip>
          <a:srcRect l="3418" t="11396" r="17379" b="9401"/>
          <a:stretch/>
        </p:blipFill>
        <p:spPr bwMode="auto">
          <a:xfrm>
            <a:off x="4519575" y="4237343"/>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topfullgames.net/wp-content/uploads/2015/10/cortana-logo.jpg"/>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8667" b="93333" l="5724" r="89562"/>
                    </a14:imgEffect>
                  </a14:imgLayer>
                </a14:imgProps>
              </a:ext>
              <a:ext uri="{28A0092B-C50C-407E-A947-70E740481C1C}">
                <a14:useLocalDpi xmlns:a14="http://schemas.microsoft.com/office/drawing/2010/main" val="0"/>
              </a:ext>
            </a:extLst>
          </a:blip>
          <a:srcRect l="7767" t="8177" r="8910" b="9334"/>
          <a:stretch/>
        </p:blipFill>
        <p:spPr bwMode="auto">
          <a:xfrm>
            <a:off x="6530970" y="4207560"/>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logok.org/wp-content/uploads/2014/12/Xbox-logo-880x660.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6103" t="16667" r="23896" b="16667"/>
          <a:stretch/>
        </p:blipFill>
        <p:spPr bwMode="auto">
          <a:xfrm>
            <a:off x="10553759" y="4237343"/>
            <a:ext cx="1371405" cy="137140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34" idx="2"/>
            <a:endCxn id="6" idx="0"/>
          </p:cNvCxnSpPr>
          <p:nvPr/>
        </p:nvCxnSpPr>
        <p:spPr>
          <a:xfrm>
            <a:off x="1488218" y="2494948"/>
            <a:ext cx="1705665" cy="171261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4" idx="2"/>
            <a:endCxn id="7" idx="0"/>
          </p:cNvCxnSpPr>
          <p:nvPr/>
        </p:nvCxnSpPr>
        <p:spPr>
          <a:xfrm>
            <a:off x="1488218" y="2494948"/>
            <a:ext cx="3717060" cy="174239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34" idx="2"/>
            <a:endCxn id="9" idx="0"/>
          </p:cNvCxnSpPr>
          <p:nvPr/>
        </p:nvCxnSpPr>
        <p:spPr>
          <a:xfrm>
            <a:off x="1488218" y="2494948"/>
            <a:ext cx="9751244" cy="17423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4" idx="2"/>
            <a:endCxn id="9" idx="0"/>
          </p:cNvCxnSpPr>
          <p:nvPr/>
        </p:nvCxnSpPr>
        <p:spPr>
          <a:xfrm>
            <a:off x="1488218" y="2494948"/>
            <a:ext cx="9751244" cy="174239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4" idx="2"/>
          </p:cNvCxnSpPr>
          <p:nvPr/>
        </p:nvCxnSpPr>
        <p:spPr>
          <a:xfrm>
            <a:off x="1488218" y="2494948"/>
            <a:ext cx="7739849" cy="1738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34" idx="2"/>
          </p:cNvCxnSpPr>
          <p:nvPr/>
        </p:nvCxnSpPr>
        <p:spPr>
          <a:xfrm>
            <a:off x="1488218" y="2494948"/>
            <a:ext cx="7739849" cy="173849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3" idx="2"/>
            <a:endCxn id="5" idx="0"/>
          </p:cNvCxnSpPr>
          <p:nvPr/>
        </p:nvCxnSpPr>
        <p:spPr>
          <a:xfrm flipH="1">
            <a:off x="1182489" y="2494948"/>
            <a:ext cx="2672755" cy="1754597"/>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17" name="Straight Connector 16"/>
          <p:cNvCxnSpPr>
            <a:stCxn id="33" idx="2"/>
            <a:endCxn id="7" idx="0"/>
          </p:cNvCxnSpPr>
          <p:nvPr/>
        </p:nvCxnSpPr>
        <p:spPr>
          <a:xfrm>
            <a:off x="3855244" y="2494948"/>
            <a:ext cx="1350034" cy="1742395"/>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a:stCxn id="33" idx="2"/>
            <a:endCxn id="8" idx="0"/>
          </p:cNvCxnSpPr>
          <p:nvPr/>
        </p:nvCxnSpPr>
        <p:spPr>
          <a:xfrm>
            <a:off x="3855244" y="2494948"/>
            <a:ext cx="3361429" cy="1712612"/>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a:stCxn id="33" idx="2"/>
            <a:endCxn id="9" idx="0"/>
          </p:cNvCxnSpPr>
          <p:nvPr/>
        </p:nvCxnSpPr>
        <p:spPr>
          <a:xfrm>
            <a:off x="3855244" y="2494948"/>
            <a:ext cx="7384218" cy="1742395"/>
          </a:xfrm>
          <a:prstGeom prst="line">
            <a:avLst/>
          </a:prstGeom>
          <a:ln w="12700">
            <a:headEnd type="none"/>
            <a:tailEnd type="none"/>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35" idx="2"/>
            <a:endCxn id="8" idx="0"/>
          </p:cNvCxnSpPr>
          <p:nvPr/>
        </p:nvCxnSpPr>
        <p:spPr>
          <a:xfrm>
            <a:off x="6222270" y="2494948"/>
            <a:ext cx="994403" cy="171261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6" idx="2"/>
          </p:cNvCxnSpPr>
          <p:nvPr/>
        </p:nvCxnSpPr>
        <p:spPr>
          <a:xfrm flipH="1">
            <a:off x="9228069" y="2494948"/>
            <a:ext cx="1728254" cy="1738490"/>
          </a:xfrm>
          <a:prstGeom prst="line">
            <a:avLst/>
          </a:prstGeom>
          <a:ln w="12700">
            <a:headEnd type="none"/>
            <a:tailEnd type="none"/>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a:stCxn id="33" idx="2"/>
            <a:endCxn id="6" idx="0"/>
          </p:cNvCxnSpPr>
          <p:nvPr/>
        </p:nvCxnSpPr>
        <p:spPr>
          <a:xfrm flipH="1">
            <a:off x="3193883" y="2494948"/>
            <a:ext cx="661361" cy="1712612"/>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a:stCxn id="35" idx="2"/>
          </p:cNvCxnSpPr>
          <p:nvPr/>
        </p:nvCxnSpPr>
        <p:spPr>
          <a:xfrm>
            <a:off x="6222270" y="2494948"/>
            <a:ext cx="3005798" cy="173849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5" idx="2"/>
            <a:endCxn id="6" idx="0"/>
          </p:cNvCxnSpPr>
          <p:nvPr/>
        </p:nvCxnSpPr>
        <p:spPr>
          <a:xfrm flipH="1">
            <a:off x="3193883" y="2494948"/>
            <a:ext cx="3028387" cy="171261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5" idx="2"/>
            <a:endCxn id="7" idx="0"/>
          </p:cNvCxnSpPr>
          <p:nvPr/>
        </p:nvCxnSpPr>
        <p:spPr>
          <a:xfrm flipH="1">
            <a:off x="5205278" y="2494948"/>
            <a:ext cx="1016992" cy="174239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6" idx="2"/>
            <a:endCxn id="7" idx="0"/>
          </p:cNvCxnSpPr>
          <p:nvPr/>
        </p:nvCxnSpPr>
        <p:spPr>
          <a:xfrm flipH="1">
            <a:off x="5205278" y="2494948"/>
            <a:ext cx="5751045" cy="1742395"/>
          </a:xfrm>
          <a:prstGeom prst="line">
            <a:avLst/>
          </a:prstGeom>
          <a:ln w="12700">
            <a:headEnd type="none"/>
            <a:tailEnd type="none"/>
          </a:ln>
        </p:spPr>
        <p:style>
          <a:lnRef idx="3">
            <a:schemeClr val="accent4"/>
          </a:lnRef>
          <a:fillRef idx="0">
            <a:schemeClr val="accent4"/>
          </a:fillRef>
          <a:effectRef idx="2">
            <a:schemeClr val="accent4"/>
          </a:effectRef>
          <a:fontRef idx="minor">
            <a:schemeClr val="tx1"/>
          </a:fontRef>
        </p:style>
      </p:cxnSp>
      <p:cxnSp>
        <p:nvCxnSpPr>
          <p:cNvPr id="27" name="Straight Connector 26"/>
          <p:cNvCxnSpPr>
            <a:stCxn id="36" idx="2"/>
            <a:endCxn id="8" idx="0"/>
          </p:cNvCxnSpPr>
          <p:nvPr/>
        </p:nvCxnSpPr>
        <p:spPr>
          <a:xfrm flipH="1">
            <a:off x="7216673" y="2494948"/>
            <a:ext cx="3739650" cy="1712612"/>
          </a:xfrm>
          <a:prstGeom prst="line">
            <a:avLst/>
          </a:prstGeom>
          <a:ln w="12700">
            <a:headEnd type="none"/>
            <a:tailEnd type="none"/>
          </a:ln>
        </p:spPr>
        <p:style>
          <a:lnRef idx="3">
            <a:schemeClr val="accent4"/>
          </a:lnRef>
          <a:fillRef idx="0">
            <a:schemeClr val="accent4"/>
          </a:fillRef>
          <a:effectRef idx="2">
            <a:schemeClr val="accent4"/>
          </a:effectRef>
          <a:fontRef idx="minor">
            <a:schemeClr val="tx1"/>
          </a:fontRef>
        </p:style>
      </p:cxnSp>
      <p:cxnSp>
        <p:nvCxnSpPr>
          <p:cNvPr id="28" name="Straight Connector 27"/>
          <p:cNvCxnSpPr>
            <a:stCxn id="36" idx="2"/>
            <a:endCxn id="9" idx="0"/>
          </p:cNvCxnSpPr>
          <p:nvPr/>
        </p:nvCxnSpPr>
        <p:spPr>
          <a:xfrm>
            <a:off x="10956323" y="2494948"/>
            <a:ext cx="283139" cy="1742395"/>
          </a:xfrm>
          <a:prstGeom prst="line">
            <a:avLst/>
          </a:prstGeom>
          <a:ln w="12700">
            <a:headEnd type="none"/>
            <a:tailEnd type="none"/>
          </a:ln>
        </p:spPr>
        <p:style>
          <a:lnRef idx="3">
            <a:schemeClr val="accent4"/>
          </a:lnRef>
          <a:fillRef idx="0">
            <a:schemeClr val="accent4"/>
          </a:fillRef>
          <a:effectRef idx="2">
            <a:schemeClr val="accent4"/>
          </a:effectRef>
          <a:fontRef idx="minor">
            <a:schemeClr val="tx1"/>
          </a:fontRef>
        </p:style>
      </p:cxnSp>
      <p:cxnSp>
        <p:nvCxnSpPr>
          <p:cNvPr id="29" name="Straight Connector 28"/>
          <p:cNvCxnSpPr>
            <a:stCxn id="36" idx="2"/>
            <a:endCxn id="6" idx="0"/>
          </p:cNvCxnSpPr>
          <p:nvPr/>
        </p:nvCxnSpPr>
        <p:spPr>
          <a:xfrm flipH="1">
            <a:off x="3193883" y="2494948"/>
            <a:ext cx="7762440" cy="1712612"/>
          </a:xfrm>
          <a:prstGeom prst="line">
            <a:avLst/>
          </a:prstGeom>
          <a:ln w="12700">
            <a:headEnd type="none"/>
            <a:tailEnd type="none"/>
          </a:ln>
        </p:spPr>
        <p:style>
          <a:lnRef idx="3">
            <a:schemeClr val="accent4"/>
          </a:lnRef>
          <a:fillRef idx="0">
            <a:schemeClr val="accent4"/>
          </a:fillRef>
          <a:effectRef idx="2">
            <a:schemeClr val="accent4"/>
          </a:effectRef>
          <a:fontRef idx="minor">
            <a:schemeClr val="tx1"/>
          </a:fontRef>
        </p:style>
      </p:cxnSp>
      <p:cxnSp>
        <p:nvCxnSpPr>
          <p:cNvPr id="30" name="Straight Connector 29"/>
          <p:cNvCxnSpPr>
            <a:stCxn id="37" idx="2"/>
          </p:cNvCxnSpPr>
          <p:nvPr/>
        </p:nvCxnSpPr>
        <p:spPr>
          <a:xfrm>
            <a:off x="8589297" y="2494948"/>
            <a:ext cx="638771" cy="1738490"/>
          </a:xfrm>
          <a:prstGeom prst="line">
            <a:avLst/>
          </a:prstGeom>
          <a:ln>
            <a:headEnd type="none"/>
            <a:tailEnd type="none"/>
          </a:ln>
        </p:spPr>
        <p:style>
          <a:lnRef idx="2">
            <a:schemeClr val="accent6"/>
          </a:lnRef>
          <a:fillRef idx="0">
            <a:schemeClr val="accent6"/>
          </a:fillRef>
          <a:effectRef idx="1">
            <a:schemeClr val="accent6"/>
          </a:effectRef>
          <a:fontRef idx="minor">
            <a:schemeClr val="tx1"/>
          </a:fontRef>
        </p:style>
      </p:cxnSp>
      <p:cxnSp>
        <p:nvCxnSpPr>
          <p:cNvPr id="31" name="Straight Connector 30"/>
          <p:cNvCxnSpPr>
            <a:stCxn id="37" idx="2"/>
            <a:endCxn id="8" idx="0"/>
          </p:cNvCxnSpPr>
          <p:nvPr/>
        </p:nvCxnSpPr>
        <p:spPr>
          <a:xfrm flipH="1">
            <a:off x="7216673" y="2494948"/>
            <a:ext cx="1372624" cy="1712612"/>
          </a:xfrm>
          <a:prstGeom prst="line">
            <a:avLst/>
          </a:prstGeom>
          <a:ln>
            <a:headEnd type="none"/>
            <a:tailEnd type="none"/>
          </a:ln>
        </p:spPr>
        <p:style>
          <a:lnRef idx="2">
            <a:schemeClr val="accent6"/>
          </a:lnRef>
          <a:fillRef idx="0">
            <a:schemeClr val="accent6"/>
          </a:fillRef>
          <a:effectRef idx="1">
            <a:schemeClr val="accent6"/>
          </a:effectRef>
          <a:fontRef idx="minor">
            <a:schemeClr val="tx1"/>
          </a:fontRef>
        </p:style>
      </p:cxnSp>
      <p:pic>
        <p:nvPicPr>
          <p:cNvPr id="32" name="Picture 31"/>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Lst>
          </a:blip>
          <a:stretch>
            <a:fillRect/>
          </a:stretch>
        </p:blipFill>
        <p:spPr>
          <a:xfrm>
            <a:off x="8764286" y="4293740"/>
            <a:ext cx="927563" cy="1285227"/>
          </a:xfrm>
          <a:prstGeom prst="rect">
            <a:avLst/>
          </a:prstGeom>
        </p:spPr>
      </p:pic>
      <p:sp>
        <p:nvSpPr>
          <p:cNvPr id="33" name="TextBox 32"/>
          <p:cNvSpPr txBox="1"/>
          <p:nvPr/>
        </p:nvSpPr>
        <p:spPr>
          <a:xfrm>
            <a:off x="2803833" y="1818074"/>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Speech</a:t>
            </a:r>
          </a:p>
        </p:txBody>
      </p:sp>
      <p:sp>
        <p:nvSpPr>
          <p:cNvPr id="34" name="TextBox 33"/>
          <p:cNvSpPr txBox="1"/>
          <p:nvPr/>
        </p:nvSpPr>
        <p:spPr>
          <a:xfrm>
            <a:off x="436807" y="1818074"/>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Vision</a:t>
            </a:r>
          </a:p>
        </p:txBody>
      </p:sp>
      <p:sp>
        <p:nvSpPr>
          <p:cNvPr id="35" name="TextBox 34"/>
          <p:cNvSpPr txBox="1"/>
          <p:nvPr/>
        </p:nvSpPr>
        <p:spPr>
          <a:xfrm>
            <a:off x="5170859" y="1818074"/>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Language</a:t>
            </a:r>
          </a:p>
        </p:txBody>
      </p:sp>
      <p:sp>
        <p:nvSpPr>
          <p:cNvPr id="36" name="TextBox 35"/>
          <p:cNvSpPr txBox="1"/>
          <p:nvPr/>
        </p:nvSpPr>
        <p:spPr>
          <a:xfrm>
            <a:off x="9904912" y="1818074"/>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Search</a:t>
            </a:r>
          </a:p>
        </p:txBody>
      </p:sp>
      <p:sp>
        <p:nvSpPr>
          <p:cNvPr id="37" name="TextBox 36"/>
          <p:cNvSpPr txBox="1"/>
          <p:nvPr/>
        </p:nvSpPr>
        <p:spPr>
          <a:xfrm>
            <a:off x="7537886" y="1818074"/>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Knowledge</a:t>
            </a:r>
          </a:p>
        </p:txBody>
      </p:sp>
      <p:sp>
        <p:nvSpPr>
          <p:cNvPr id="39" name="Title 3"/>
          <p:cNvSpPr>
            <a:spLocks noGrp="1"/>
          </p:cNvSpPr>
          <p:nvPr>
            <p:ph type="title" idx="4294967295"/>
          </p:nvPr>
        </p:nvSpPr>
        <p:spPr>
          <a:xfrm>
            <a:off x="364888" y="262809"/>
            <a:ext cx="10730460" cy="917222"/>
          </a:xfrm>
          <a:prstGeom prst="rect">
            <a:avLst/>
          </a:prstGeom>
        </p:spPr>
        <p:txBody>
          <a:bodyPr>
            <a:normAutofit/>
          </a:bodyPr>
          <a:lstStyle/>
          <a:p>
            <a:r>
              <a:rPr lang="en-US" dirty="0">
                <a:solidFill>
                  <a:schemeClr val="tx1"/>
                </a:solidFill>
              </a:rPr>
              <a:t>Powering products across Microsoft</a:t>
            </a:r>
          </a:p>
        </p:txBody>
      </p:sp>
    </p:spTree>
    <p:extLst>
      <p:ext uri="{BB962C8B-B14F-4D97-AF65-F5344CB8AC3E}">
        <p14:creationId xmlns:p14="http://schemas.microsoft.com/office/powerpoint/2010/main" val="163960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921" dirty="0">
                <a:solidFill>
                  <a:srgbClr val="307AB3"/>
                </a:solidFill>
              </a:rPr>
              <a:t>Bot + Cognitive Services</a:t>
            </a:r>
          </a:p>
        </p:txBody>
      </p:sp>
      <p:sp>
        <p:nvSpPr>
          <p:cNvPr id="4" name="Text Placeholder 3"/>
          <p:cNvSpPr>
            <a:spLocks noGrp="1"/>
          </p:cNvSpPr>
          <p:nvPr>
            <p:ph idx="1"/>
          </p:nvPr>
        </p:nvSpPr>
        <p:spPr>
          <a:xfrm>
            <a:off x="965926" y="2504800"/>
            <a:ext cx="8081520" cy="2884504"/>
          </a:xfrm>
        </p:spPr>
        <p:txBody>
          <a:bodyPr>
            <a:normAutofit lnSpcReduction="10000"/>
          </a:bodyPr>
          <a:lstStyle/>
          <a:p>
            <a:pPr marL="504217" indent="-504217">
              <a:buFont typeface="+mj-lt"/>
              <a:buAutoNum type="arabicPeriod"/>
            </a:pPr>
            <a:r>
              <a:rPr lang="en-US" sz="2745" dirty="0"/>
              <a:t>Computer vision API : human readable </a:t>
            </a:r>
            <a:r>
              <a:rPr lang="en-US" sz="2745" b="1" dirty="0"/>
              <a:t>captions</a:t>
            </a:r>
          </a:p>
          <a:p>
            <a:pPr marL="504217" indent="-504217">
              <a:buFont typeface="+mj-lt"/>
              <a:buAutoNum type="arabicPeriod"/>
            </a:pPr>
            <a:r>
              <a:rPr lang="en-US" sz="2745" dirty="0"/>
              <a:t>Speech APIs: </a:t>
            </a:r>
            <a:r>
              <a:rPr lang="en-US" sz="2745" b="1" dirty="0"/>
              <a:t>authentication</a:t>
            </a:r>
            <a:r>
              <a:rPr lang="en-US" sz="2745" dirty="0"/>
              <a:t> </a:t>
            </a:r>
          </a:p>
          <a:p>
            <a:pPr marL="504217" indent="-504217">
              <a:buFont typeface="+mj-lt"/>
              <a:buAutoNum type="arabicPeriod"/>
            </a:pPr>
            <a:r>
              <a:rPr lang="en-US" sz="2745" dirty="0"/>
              <a:t>LUIS API:  </a:t>
            </a:r>
            <a:r>
              <a:rPr lang="en-US" sz="2745" b="1" dirty="0"/>
              <a:t>intent</a:t>
            </a:r>
          </a:p>
          <a:p>
            <a:pPr marL="504217" indent="-504217">
              <a:buFont typeface="+mj-lt"/>
              <a:buAutoNum type="arabicPeriod"/>
            </a:pPr>
            <a:r>
              <a:rPr lang="en-US" sz="2745" dirty="0"/>
              <a:t>Knowledge APIs: product </a:t>
            </a:r>
            <a:r>
              <a:rPr lang="en-US" sz="2745" b="1" dirty="0"/>
              <a:t>recommendation</a:t>
            </a:r>
          </a:p>
          <a:p>
            <a:pPr marL="504217" indent="-504217">
              <a:buFont typeface="+mj-lt"/>
              <a:buAutoNum type="arabicPeriod"/>
            </a:pPr>
            <a:r>
              <a:rPr lang="en-US" sz="2745" dirty="0"/>
              <a:t>Autosuggest API: ease </a:t>
            </a:r>
            <a:r>
              <a:rPr lang="en-US" sz="2745" b="1" dirty="0"/>
              <a:t>query</a:t>
            </a:r>
            <a:r>
              <a:rPr lang="en-US" sz="2745" dirty="0"/>
              <a:t> input</a:t>
            </a:r>
          </a:p>
          <a:p>
            <a:pPr marL="504217" indent="-504217">
              <a:buFont typeface="+mj-lt"/>
              <a:buAutoNum type="arabicPeriod"/>
            </a:pPr>
            <a:r>
              <a:rPr lang="en-US" sz="2745" dirty="0"/>
              <a:t>Linguistic API: </a:t>
            </a:r>
            <a:r>
              <a:rPr lang="en-US" sz="2745" b="1" dirty="0"/>
              <a:t>sentiment</a:t>
            </a:r>
          </a:p>
        </p:txBody>
      </p:sp>
      <p:sp>
        <p:nvSpPr>
          <p:cNvPr id="5" name="Title 2"/>
          <p:cNvSpPr txBox="1">
            <a:spLocks/>
          </p:cNvSpPr>
          <p:nvPr/>
        </p:nvSpPr>
        <p:spPr>
          <a:xfrm>
            <a:off x="838200" y="1627606"/>
            <a:ext cx="11655840" cy="899537"/>
          </a:xfrm>
          <a:prstGeom prst="rect">
            <a:avLst/>
          </a:prstGeom>
        </p:spPr>
        <p:txBody>
          <a:bodyPr vert="horz" wrap="square" lIns="143428" tIns="89642" rIns="143428" bIns="89642" rtlCol="0" anchor="t">
            <a:noAutofit/>
          </a:bodyPr>
          <a:lst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529" dirty="0"/>
              <a:t>Sample use cases:</a:t>
            </a:r>
          </a:p>
        </p:txBody>
      </p:sp>
      <p:grpSp>
        <p:nvGrpSpPr>
          <p:cNvPr id="13" name="Group 12"/>
          <p:cNvGrpSpPr/>
          <p:nvPr/>
        </p:nvGrpSpPr>
        <p:grpSpPr>
          <a:xfrm>
            <a:off x="10502165" y="1201580"/>
            <a:ext cx="614391" cy="4907014"/>
            <a:chOff x="9037637" y="1212487"/>
            <a:chExt cx="626711" cy="5005410"/>
          </a:xfrm>
        </p:grpSpPr>
        <p:sp>
          <p:nvSpPr>
            <p:cNvPr id="6" name="Freeform 22"/>
            <p:cNvSpPr>
              <a:spLocks noChangeAspect="1"/>
            </p:cNvSpPr>
            <p:nvPr/>
          </p:nvSpPr>
          <p:spPr bwMode="auto">
            <a:xfrm>
              <a:off x="9037637" y="1212487"/>
              <a:ext cx="626711" cy="41471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307AB3"/>
            </a:solidFill>
            <a:ln>
              <a:noFill/>
            </a:ln>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7" name="Freeform 18"/>
            <p:cNvSpPr>
              <a:spLocks noChangeAspect="1"/>
            </p:cNvSpPr>
            <p:nvPr/>
          </p:nvSpPr>
          <p:spPr bwMode="auto">
            <a:xfrm>
              <a:off x="9081737" y="2298361"/>
              <a:ext cx="555892" cy="48695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307AB3"/>
            </a:solidFill>
            <a:ln>
              <a:noFill/>
            </a:ln>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8" name="Freeform 9"/>
            <p:cNvSpPr>
              <a:spLocks noChangeAspect="1"/>
            </p:cNvSpPr>
            <p:nvPr/>
          </p:nvSpPr>
          <p:spPr bwMode="auto">
            <a:xfrm>
              <a:off x="9142643" y="3456482"/>
              <a:ext cx="398267" cy="500811"/>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307AB3"/>
            </a:solidFill>
            <a:ln>
              <a:noFill/>
            </a:ln>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9" name="Freeform 5"/>
            <p:cNvSpPr>
              <a:spLocks/>
            </p:cNvSpPr>
            <p:nvPr/>
          </p:nvSpPr>
          <p:spPr bwMode="auto">
            <a:xfrm>
              <a:off x="9109723" y="4545110"/>
              <a:ext cx="498861" cy="4988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307AB3"/>
            </a:solidFill>
            <a:ln>
              <a:noFill/>
            </a:ln>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grpSp>
          <p:nvGrpSpPr>
            <p:cNvPr id="10" name="Group 9"/>
            <p:cNvGrpSpPr/>
            <p:nvPr/>
          </p:nvGrpSpPr>
          <p:grpSpPr>
            <a:xfrm>
              <a:off x="9098142" y="5717086"/>
              <a:ext cx="509424" cy="500811"/>
              <a:chOff x="10832823" y="3353836"/>
              <a:chExt cx="537576" cy="528488"/>
            </a:xfrm>
            <a:solidFill>
              <a:srgbClr val="307AB3"/>
            </a:solidFill>
          </p:grpSpPr>
          <p:sp>
            <p:nvSpPr>
              <p:cNvPr id="11" name="Oval 13"/>
              <p:cNvSpPr>
                <a:spLocks noChangeArrowheads="1"/>
              </p:cNvSpPr>
              <p:nvPr/>
            </p:nvSpPr>
            <p:spPr bwMode="auto">
              <a:xfrm>
                <a:off x="10943701" y="3353836"/>
                <a:ext cx="426698" cy="426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12"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grpSp>
      </p:grpSp>
    </p:spTree>
    <p:extLst>
      <p:ext uri="{BB962C8B-B14F-4D97-AF65-F5344CB8AC3E}">
        <p14:creationId xmlns:p14="http://schemas.microsoft.com/office/powerpoint/2010/main" val="8485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bots?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7354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565561" y="1853884"/>
            <a:ext cx="11085902" cy="1158710"/>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a:defRPr/>
            </a:pPr>
            <a:r>
              <a:rPr lang="en-US" sz="4400" b="1" dirty="0">
                <a:solidFill>
                  <a:srgbClr val="307AB3"/>
                </a:solidFill>
                <a:latin typeface="Segoe UI Light"/>
              </a:rPr>
              <a:t>Speech &amp; Language</a:t>
            </a:r>
          </a:p>
        </p:txBody>
      </p:sp>
      <p:sp>
        <p:nvSpPr>
          <p:cNvPr id="8" name="Rectangle 7"/>
          <p:cNvSpPr/>
          <p:nvPr/>
        </p:nvSpPr>
        <p:spPr>
          <a:xfrm>
            <a:off x="119835" y="5520659"/>
            <a:ext cx="11839800" cy="1163155"/>
          </a:xfrm>
          <a:prstGeom prst="rect">
            <a:avLst/>
          </a:prstGeom>
        </p:spPr>
        <p:txBody>
          <a:bodyPr wrap="square">
            <a:spAutoFit/>
          </a:bodyPr>
          <a:lstStyle/>
          <a:p>
            <a:pPr algn="ctr" defTabSz="914049">
              <a:lnSpc>
                <a:spcPct val="90000"/>
              </a:lnSpc>
              <a:spcAft>
                <a:spcPts val="600"/>
              </a:spcAft>
              <a:defRPr/>
            </a:pPr>
            <a:r>
              <a:rPr lang="en-GB" sz="2400" kern="0" dirty="0">
                <a:solidFill>
                  <a:schemeClr val="tx1">
                    <a:lumMod val="65000"/>
                    <a:lumOff val="35000"/>
                  </a:schemeClr>
                </a:solidFill>
                <a:latin typeface="Segoe UI Light" panose="020B0502040204020203" pitchFamily="34" charset="0"/>
                <a:cs typeface="Segoe UI Light" panose="020B0502040204020203" pitchFamily="34" charset="0"/>
              </a:rPr>
              <a:t>Custom Recognition | Speaker Recognition | Speech</a:t>
            </a:r>
          </a:p>
          <a:p>
            <a:pPr algn="ctr" defTabSz="914049">
              <a:lnSpc>
                <a:spcPct val="90000"/>
              </a:lnSpc>
              <a:spcAft>
                <a:spcPts val="600"/>
              </a:spcAft>
              <a:defRPr/>
            </a:pPr>
            <a:r>
              <a:rPr lang="en-GB" sz="2400" kern="0" dirty="0">
                <a:solidFill>
                  <a:schemeClr val="tx1">
                    <a:lumMod val="65000"/>
                    <a:lumOff val="35000"/>
                  </a:schemeClr>
                </a:solidFill>
                <a:latin typeface="Segoe UI Light" panose="020B0502040204020203" pitchFamily="34" charset="0"/>
                <a:cs typeface="Segoe UI Light" panose="020B0502040204020203" pitchFamily="34" charset="0"/>
              </a:rPr>
              <a:t>Bing Spell Check | </a:t>
            </a:r>
            <a:r>
              <a:rPr lang="en-GB" sz="2400" b="1" kern="0" dirty="0">
                <a:solidFill>
                  <a:schemeClr val="tx1">
                    <a:lumMod val="65000"/>
                    <a:lumOff val="35000"/>
                  </a:schemeClr>
                </a:solidFill>
                <a:latin typeface="Segoe UI Light" panose="020B0502040204020203" pitchFamily="34" charset="0"/>
                <a:cs typeface="Segoe UI Light" panose="020B0502040204020203" pitchFamily="34" charset="0"/>
              </a:rPr>
              <a:t>Language Understanding </a:t>
            </a:r>
            <a:r>
              <a:rPr lang="en-GB" sz="2400" kern="0" dirty="0">
                <a:solidFill>
                  <a:schemeClr val="tx1">
                    <a:lumMod val="65000"/>
                    <a:lumOff val="35000"/>
                  </a:schemeClr>
                </a:solidFill>
                <a:latin typeface="Segoe UI Light" panose="020B0502040204020203" pitchFamily="34" charset="0"/>
                <a:cs typeface="Segoe UI Light" panose="020B0502040204020203" pitchFamily="34" charset="0"/>
              </a:rPr>
              <a:t>| Linguistic Analysis | Text Analytics | Web Language Model</a:t>
            </a:r>
          </a:p>
        </p:txBody>
      </p:sp>
      <p:grpSp>
        <p:nvGrpSpPr>
          <p:cNvPr id="2" name="Group 1"/>
          <p:cNvGrpSpPr/>
          <p:nvPr/>
        </p:nvGrpSpPr>
        <p:grpSpPr>
          <a:xfrm>
            <a:off x="4601958" y="2835484"/>
            <a:ext cx="1146579" cy="861092"/>
            <a:chOff x="4999037" y="2770264"/>
            <a:chExt cx="797313" cy="606804"/>
          </a:xfrm>
        </p:grpSpPr>
        <p:sp>
          <p:nvSpPr>
            <p:cNvPr id="10" name="Freeform 5"/>
            <p:cNvSpPr>
              <a:spLocks/>
            </p:cNvSpPr>
            <p:nvPr/>
          </p:nvSpPr>
          <p:spPr bwMode="auto">
            <a:xfrm>
              <a:off x="4999037" y="2770264"/>
              <a:ext cx="797313" cy="606804"/>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307AB3"/>
            </a:solidFill>
            <a:ln>
              <a:noFill/>
            </a:ln>
            <a:extLst/>
          </p:spPr>
          <p:txBody>
            <a:bodyPr vert="horz" wrap="square" lIns="89572" tIns="44787" rIns="89572" bIns="44787" numCol="1" anchor="t" anchorCtr="0" compatLnSpc="1">
              <a:prstTxWarp prst="textNoShape">
                <a:avLst/>
              </a:prstTxWarp>
            </a:bodyPr>
            <a:lstStyle/>
            <a:p>
              <a:pPr defTabSz="895666"/>
              <a:endParaRPr lang="en-US" sz="1763" kern="0">
                <a:solidFill>
                  <a:sysClr val="windowText" lastClr="000000"/>
                </a:solidFill>
              </a:endParaRPr>
            </a:p>
          </p:txBody>
        </p:sp>
        <p:sp>
          <p:nvSpPr>
            <p:cNvPr id="16" name="Freeform 6"/>
            <p:cNvSpPr>
              <a:spLocks/>
            </p:cNvSpPr>
            <p:nvPr/>
          </p:nvSpPr>
          <p:spPr bwMode="auto">
            <a:xfrm>
              <a:off x="5122595" y="2854677"/>
              <a:ext cx="553886" cy="332802"/>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666"/>
              <a:endParaRPr lang="en-US" sz="1763" kern="0">
                <a:solidFill>
                  <a:sysClr val="windowText" lastClr="000000"/>
                </a:solidFill>
              </a:endParaRPr>
            </a:p>
          </p:txBody>
        </p:sp>
        <p:sp>
          <p:nvSpPr>
            <p:cNvPr id="17" name="Oval 16"/>
            <p:cNvSpPr>
              <a:spLocks noChangeArrowheads="1"/>
            </p:cNvSpPr>
            <p:nvPr/>
          </p:nvSpPr>
          <p:spPr bwMode="auto">
            <a:xfrm>
              <a:off x="5496556" y="2984034"/>
              <a:ext cx="69383" cy="68207"/>
            </a:xfrm>
            <a:prstGeom prst="ellipse">
              <a:avLst/>
            </a:prstGeom>
            <a:solidFill>
              <a:srgbClr val="307AB3"/>
            </a:solidFill>
            <a:ln>
              <a:noFill/>
            </a:ln>
            <a:extLst/>
          </p:spPr>
          <p:txBody>
            <a:bodyPr vert="horz" wrap="square" lIns="89572" tIns="44787" rIns="89572" bIns="44787" numCol="1" anchor="t" anchorCtr="0" compatLnSpc="1">
              <a:prstTxWarp prst="textNoShape">
                <a:avLst/>
              </a:prstTxWarp>
            </a:bodyPr>
            <a:lstStyle/>
            <a:p>
              <a:pPr defTabSz="895666"/>
              <a:endParaRPr lang="en-US" sz="1763" kern="0">
                <a:solidFill>
                  <a:sysClr val="windowText" lastClr="000000"/>
                </a:solidFill>
              </a:endParaRPr>
            </a:p>
          </p:txBody>
        </p:sp>
        <p:sp>
          <p:nvSpPr>
            <p:cNvPr id="18" name="Oval 17"/>
            <p:cNvSpPr>
              <a:spLocks noChangeArrowheads="1"/>
            </p:cNvSpPr>
            <p:nvPr/>
          </p:nvSpPr>
          <p:spPr bwMode="auto">
            <a:xfrm>
              <a:off x="5369550" y="2984034"/>
              <a:ext cx="69383" cy="68207"/>
            </a:xfrm>
            <a:prstGeom prst="ellipse">
              <a:avLst/>
            </a:prstGeom>
            <a:solidFill>
              <a:srgbClr val="307AB3"/>
            </a:solidFill>
            <a:ln>
              <a:noFill/>
            </a:ln>
            <a:extLst/>
          </p:spPr>
          <p:txBody>
            <a:bodyPr vert="horz" wrap="square" lIns="89572" tIns="44787" rIns="89572" bIns="44787" numCol="1" anchor="t" anchorCtr="0" compatLnSpc="1">
              <a:prstTxWarp prst="textNoShape">
                <a:avLst/>
              </a:prstTxWarp>
            </a:bodyPr>
            <a:lstStyle/>
            <a:p>
              <a:pPr defTabSz="895666"/>
              <a:endParaRPr lang="en-US" sz="1763" kern="0">
                <a:solidFill>
                  <a:sysClr val="windowText" lastClr="000000"/>
                </a:solidFill>
              </a:endParaRPr>
            </a:p>
          </p:txBody>
        </p:sp>
        <p:sp>
          <p:nvSpPr>
            <p:cNvPr id="19" name="Oval 18"/>
            <p:cNvSpPr>
              <a:spLocks noChangeArrowheads="1"/>
            </p:cNvSpPr>
            <p:nvPr/>
          </p:nvSpPr>
          <p:spPr bwMode="auto">
            <a:xfrm>
              <a:off x="5241368" y="2984034"/>
              <a:ext cx="69383" cy="68207"/>
            </a:xfrm>
            <a:prstGeom prst="ellipse">
              <a:avLst/>
            </a:prstGeom>
            <a:solidFill>
              <a:srgbClr val="307AB3"/>
            </a:solidFill>
            <a:ln>
              <a:noFill/>
            </a:ln>
            <a:extLst/>
          </p:spPr>
          <p:txBody>
            <a:bodyPr vert="horz" wrap="square" lIns="89572" tIns="44787" rIns="89572" bIns="44787" numCol="1" anchor="t" anchorCtr="0" compatLnSpc="1">
              <a:prstTxWarp prst="textNoShape">
                <a:avLst/>
              </a:prstTxWarp>
            </a:bodyPr>
            <a:lstStyle/>
            <a:p>
              <a:pPr defTabSz="895666"/>
              <a:endParaRPr lang="en-US" sz="1763" kern="0">
                <a:solidFill>
                  <a:sysClr val="windowText" lastClr="000000"/>
                </a:solidFill>
              </a:endParaRPr>
            </a:p>
          </p:txBody>
        </p:sp>
      </p:grpSp>
      <p:sp>
        <p:nvSpPr>
          <p:cNvPr id="20" name="Freeform 5"/>
          <p:cNvSpPr>
            <a:spLocks/>
          </p:cNvSpPr>
          <p:nvPr/>
        </p:nvSpPr>
        <p:spPr bwMode="auto">
          <a:xfrm>
            <a:off x="6394808" y="2832188"/>
            <a:ext cx="834712" cy="864387"/>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307AB3"/>
          </a:solidFill>
          <a:ln>
            <a:noFill/>
          </a:ln>
          <a:extLst/>
        </p:spPr>
        <p:txBody>
          <a:bodyPr vert="horz" wrap="square" lIns="89572" tIns="44787" rIns="89572" bIns="44787" numCol="1" anchor="t" anchorCtr="0" compatLnSpc="1">
            <a:prstTxWarp prst="textNoShape">
              <a:avLst/>
            </a:prstTxWarp>
          </a:bodyPr>
          <a:lstStyle/>
          <a:p>
            <a:pPr defTabSz="895666">
              <a:defRPr/>
            </a:pPr>
            <a:endParaRPr lang="en-US" sz="1763" kern="0">
              <a:solidFill>
                <a:srgbClr val="FFFFFF"/>
              </a:solidFill>
            </a:endParaRPr>
          </a:p>
        </p:txBody>
      </p:sp>
    </p:spTree>
    <p:extLst>
      <p:ext uri="{BB962C8B-B14F-4D97-AF65-F5344CB8AC3E}">
        <p14:creationId xmlns:p14="http://schemas.microsoft.com/office/powerpoint/2010/main" val="3584610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184638" y="3872956"/>
            <a:ext cx="11963402" cy="2601473"/>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5" name="Content Placeholder 2"/>
          <p:cNvSpPr>
            <a:spLocks noGrp="1"/>
          </p:cNvSpPr>
          <p:nvPr>
            <p:ph idx="4294967295"/>
          </p:nvPr>
        </p:nvSpPr>
        <p:spPr>
          <a:xfrm>
            <a:off x="540710" y="1489685"/>
            <a:ext cx="11053783" cy="2220270"/>
          </a:xfrm>
          <a:prstGeom prst="rect">
            <a:avLst/>
          </a:prstGeom>
        </p:spPr>
        <p:txBody>
          <a:bodyPr/>
          <a:lstStyle/>
          <a:p>
            <a:pPr marL="0" indent="0">
              <a:spcBef>
                <a:spcPts val="1800"/>
              </a:spcBef>
              <a:buNone/>
            </a:pPr>
            <a:r>
              <a:rPr lang="en-US" sz="2856" dirty="0">
                <a:solidFill>
                  <a:schemeClr val="tx1"/>
                </a:solidFill>
              </a:rPr>
              <a:t>Deploy using just a few examples with active learning</a:t>
            </a:r>
          </a:p>
          <a:p>
            <a:pPr marL="0" indent="0">
              <a:spcBef>
                <a:spcPts val="1800"/>
              </a:spcBef>
              <a:buNone/>
            </a:pPr>
            <a:endParaRPr lang="en-US" sz="2856" dirty="0">
              <a:solidFill>
                <a:schemeClr val="tx1"/>
              </a:solidFill>
            </a:endParaRPr>
          </a:p>
          <a:p>
            <a:pPr marL="0" indent="0">
              <a:spcBef>
                <a:spcPts val="1800"/>
              </a:spcBef>
              <a:buNone/>
            </a:pPr>
            <a:r>
              <a:rPr lang="en-US" sz="2856" dirty="0">
                <a:solidFill>
                  <a:schemeClr val="tx1"/>
                </a:solidFill>
              </a:rPr>
              <a:t>Supports 5 languages (English, Mandarin, Italian, French, Spanish)</a:t>
            </a:r>
          </a:p>
        </p:txBody>
      </p:sp>
      <p:sp>
        <p:nvSpPr>
          <p:cNvPr id="26" name="Rectangle 25"/>
          <p:cNvSpPr/>
          <p:nvPr/>
        </p:nvSpPr>
        <p:spPr>
          <a:xfrm>
            <a:off x="5761330" y="7255931"/>
            <a:ext cx="2068987" cy="14222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27" name="Group 26"/>
          <p:cNvGrpSpPr/>
          <p:nvPr/>
        </p:nvGrpSpPr>
        <p:grpSpPr>
          <a:xfrm>
            <a:off x="472530" y="4054225"/>
            <a:ext cx="2255518" cy="2255518"/>
            <a:chOff x="471714" y="4259263"/>
            <a:chExt cx="2255838" cy="2255838"/>
          </a:xfrm>
        </p:grpSpPr>
        <p:sp>
          <p:nvSpPr>
            <p:cNvPr id="28" name="Rectangle 27"/>
            <p:cNvSpPr/>
            <p:nvPr/>
          </p:nvSpPr>
          <p:spPr bwMode="auto">
            <a:xfrm>
              <a:off x="471714" y="4259263"/>
              <a:ext cx="2255838" cy="2255838"/>
            </a:xfrm>
            <a:prstGeom prst="rect">
              <a:avLst/>
            </a:prstGeom>
            <a:solidFill>
              <a:srgbClr val="1398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826972" y="4579197"/>
              <a:ext cx="1682671" cy="1599383"/>
            </a:xfrm>
            <a:prstGeom prst="rect">
              <a:avLst/>
            </a:prstGeom>
            <a:no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Define </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2448" dirty="0">
                  <a:gradFill>
                    <a:gsLst>
                      <a:gs pos="1250">
                        <a:srgbClr val="FFFFFF"/>
                      </a:gs>
                      <a:gs pos="100000">
                        <a:srgbClr val="FFFFFF"/>
                      </a:gs>
                    </a:gsLst>
                    <a:lin ang="5400000" scaled="0"/>
                  </a:gradFill>
                  <a:latin typeface="Segoe UI"/>
                </a:rPr>
                <a:t>Entities and Intents</a:t>
              </a:r>
              <a:endPar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30" name="Group 29"/>
          <p:cNvGrpSpPr/>
          <p:nvPr/>
        </p:nvGrpSpPr>
        <p:grpSpPr>
          <a:xfrm>
            <a:off x="2923960" y="4054224"/>
            <a:ext cx="2273660" cy="2255518"/>
            <a:chOff x="2923492" y="4259262"/>
            <a:chExt cx="2273983" cy="2255838"/>
          </a:xfrm>
        </p:grpSpPr>
        <p:grpSp>
          <p:nvGrpSpPr>
            <p:cNvPr id="31" name="Group 30"/>
            <p:cNvGrpSpPr/>
            <p:nvPr/>
          </p:nvGrpSpPr>
          <p:grpSpPr>
            <a:xfrm>
              <a:off x="2923492" y="4259262"/>
              <a:ext cx="2273983" cy="2255838"/>
              <a:chOff x="2923492" y="4259262"/>
              <a:chExt cx="2273983" cy="2255838"/>
            </a:xfrm>
          </p:grpSpPr>
          <p:sp>
            <p:nvSpPr>
              <p:cNvPr id="33" name="Rectangle 32"/>
              <p:cNvSpPr/>
              <p:nvPr/>
            </p:nvSpPr>
            <p:spPr bwMode="auto">
              <a:xfrm>
                <a:off x="2941637" y="4259262"/>
                <a:ext cx="2255838" cy="2255838"/>
              </a:xfrm>
              <a:prstGeom prst="rect">
                <a:avLst/>
              </a:prstGeom>
              <a:solidFill>
                <a:srgbClr val="1398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TextBox 31"/>
            <p:cNvSpPr txBox="1"/>
            <p:nvPr/>
          </p:nvSpPr>
          <p:spPr>
            <a:xfrm>
              <a:off x="3612923" y="4987638"/>
              <a:ext cx="1504663" cy="862703"/>
            </a:xfrm>
            <a:prstGeom prst="rect">
              <a:avLst/>
            </a:prstGeom>
            <a:noFill/>
          </p:spPr>
          <p:txBody>
            <a:bodyPr wrap="non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Provide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Examples</a:t>
              </a:r>
            </a:p>
          </p:txBody>
        </p:sp>
      </p:grpSp>
      <p:grpSp>
        <p:nvGrpSpPr>
          <p:cNvPr id="35" name="Group 34"/>
          <p:cNvGrpSpPr/>
          <p:nvPr/>
        </p:nvGrpSpPr>
        <p:grpSpPr>
          <a:xfrm>
            <a:off x="5426741" y="4054224"/>
            <a:ext cx="6551718" cy="2255518"/>
            <a:chOff x="5426628" y="4259262"/>
            <a:chExt cx="6552647" cy="2255838"/>
          </a:xfrm>
        </p:grpSpPr>
        <p:grpSp>
          <p:nvGrpSpPr>
            <p:cNvPr id="36" name="Group 35"/>
            <p:cNvGrpSpPr/>
            <p:nvPr/>
          </p:nvGrpSpPr>
          <p:grpSpPr>
            <a:xfrm>
              <a:off x="5426628" y="4259262"/>
              <a:ext cx="6552647" cy="2255838"/>
              <a:chOff x="5426628" y="4259262"/>
              <a:chExt cx="6552647" cy="2255838"/>
            </a:xfrm>
          </p:grpSpPr>
          <p:sp>
            <p:nvSpPr>
              <p:cNvPr id="41" name="Rectangle 40"/>
              <p:cNvSpPr/>
              <p:nvPr/>
            </p:nvSpPr>
            <p:spPr bwMode="auto">
              <a:xfrm>
                <a:off x="5456237" y="4259262"/>
                <a:ext cx="6523038" cy="2255838"/>
              </a:xfrm>
              <a:prstGeom prst="rect">
                <a:avLst/>
              </a:prstGeom>
              <a:solidFill>
                <a:srgbClr val="1398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Rectangle 36"/>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55" tIns="35555" rIns="35555" bIns="35555" numCol="1" spcCol="1270" anchor="ctr" anchorCtr="0">
              <a:noAutofit/>
            </a:bodyPr>
            <a:lstStyle/>
            <a:p>
              <a:pPr marL="0" marR="0" lvl="0" indent="0" algn="ctr" defTabSz="932563" rtl="0" eaLnBrk="1" fontAlgn="auto" latinLnBrk="0" hangingPunct="1">
                <a:lnSpc>
                  <a:spcPct val="90000"/>
                </a:lnSpc>
                <a:spcBef>
                  <a:spcPct val="0"/>
                </a:spcBef>
                <a:spcAft>
                  <a:spcPct val="35000"/>
                </a:spcAft>
                <a:buClrTx/>
                <a:buSzTx/>
                <a:buFontTx/>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Active Learning</a:t>
              </a:r>
            </a:p>
          </p:txBody>
        </p:sp>
        <p:sp>
          <p:nvSpPr>
            <p:cNvPr id="38" name="Rectangle 37"/>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55" tIns="35555" rIns="35555" bIns="35555" numCol="1" spcCol="1270" anchor="ctr" anchorCtr="0">
              <a:noAutofit/>
            </a:bodyPr>
            <a:lstStyle/>
            <a:p>
              <a:pPr marL="0" marR="0" lvl="0" indent="0" algn="ctr" defTabSz="932563" rtl="0" eaLnBrk="1" fontAlgn="auto" latinLnBrk="0" hangingPunct="1">
                <a:lnSpc>
                  <a:spcPct val="90000"/>
                </a:lnSpc>
                <a:spcBef>
                  <a:spcPct val="0"/>
                </a:spcBef>
                <a:spcAft>
                  <a:spcPct val="35000"/>
                </a:spcAft>
                <a:buClrTx/>
                <a:buSzTx/>
                <a:buFontTx/>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Deploy</a:t>
              </a:r>
            </a:p>
          </p:txBody>
        </p:sp>
        <p:sp>
          <p:nvSpPr>
            <p:cNvPr id="39" name="Left Bracket 38"/>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40" name="Left Bracket 39"/>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 name="Title 7"/>
          <p:cNvSpPr txBox="1">
            <a:spLocks/>
          </p:cNvSpPr>
          <p:nvPr/>
        </p:nvSpPr>
        <p:spPr>
          <a:xfrm>
            <a:off x="275480" y="299555"/>
            <a:ext cx="10591884" cy="917444"/>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Language Understanding Models</a:t>
            </a:r>
          </a:p>
        </p:txBody>
      </p:sp>
    </p:spTree>
    <p:extLst>
      <p:ext uri="{BB962C8B-B14F-4D97-AF65-F5344CB8AC3E}">
        <p14:creationId xmlns:p14="http://schemas.microsoft.com/office/powerpoint/2010/main" val="42006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nodeType="withEffect">
                                  <p:stCondLst>
                                    <p:cond delay="250"/>
                                  </p:stCondLst>
                                  <p:childTnLst>
                                    <p:animMotion origin="layout" path="M 0.01523 0.00046 L 0 4.44444E-6 " pathEditMode="relative" rAng="0" ptsTypes="AA">
                                      <p:cBhvr>
                                        <p:cTn id="17" dur="500" fill="hold"/>
                                        <p:tgtEl>
                                          <p:spTgt spid="27"/>
                                        </p:tgtEl>
                                        <p:attrNameLst>
                                          <p:attrName>ppt_x</p:attrName>
                                          <p:attrName>ppt_y</p:attrName>
                                        </p:attrNameLst>
                                      </p:cBhvr>
                                      <p:rCtr x="-768" y="-23"/>
                                    </p:animMotion>
                                  </p:childTnLst>
                                </p:cTn>
                              </p:par>
                              <p:par>
                                <p:cTn id="18" presetID="10" presetClass="entr" presetSubtype="0" fill="hold" nodeType="withEffect">
                                  <p:stCondLst>
                                    <p:cond delay="35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42" presetClass="path" presetSubtype="0" decel="100000" fill="hold" nodeType="withEffect">
                                  <p:stCondLst>
                                    <p:cond delay="350"/>
                                  </p:stCondLst>
                                  <p:childTnLst>
                                    <p:animMotion origin="layout" path="M 0.01524 0.00046 L -2.29167E-6 2.59259E-6 " pathEditMode="relative" rAng="0" ptsTypes="AA">
                                      <p:cBhvr>
                                        <p:cTn id="22" dur="500" fill="hold"/>
                                        <p:tgtEl>
                                          <p:spTgt spid="30"/>
                                        </p:tgtEl>
                                        <p:attrNameLst>
                                          <p:attrName>ppt_x</p:attrName>
                                          <p:attrName>ppt_y</p:attrName>
                                        </p:attrNameLst>
                                      </p:cBhvr>
                                      <p:rCtr x="-768" y="-23"/>
                                    </p:animMotion>
                                  </p:childTnLst>
                                </p:cTn>
                              </p:par>
                              <p:par>
                                <p:cTn id="23" presetID="10" presetClass="entr" presetSubtype="0" fill="hold" nodeType="withEffect">
                                  <p:stCondLst>
                                    <p:cond delay="45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42" presetClass="path" presetSubtype="0" decel="100000" fill="hold" nodeType="withEffect">
                                  <p:stCondLst>
                                    <p:cond delay="450"/>
                                  </p:stCondLst>
                                  <p:childTnLst>
                                    <p:animMotion origin="layout" path="M 0.01523 0.00046 L 4.16667E-7 2.59259E-6 " pathEditMode="relative" rAng="0" ptsTypes="AA">
                                      <p:cBhvr>
                                        <p:cTn id="27" dur="500" fill="hold"/>
                                        <p:tgtEl>
                                          <p:spTgt spid="35"/>
                                        </p:tgtEl>
                                        <p:attrNameLst>
                                          <p:attrName>ppt_x</p:attrName>
                                          <p:attrName>ppt_y</p:attrName>
                                        </p:attrNameLst>
                                      </p:cBhvr>
                                      <p:rCtr x="-768" y="-23"/>
                                    </p:animMotion>
                                  </p:childTnLst>
                                </p:cTn>
                              </p:par>
                              <p:par>
                                <p:cTn id="28" presetID="10" presetClass="entr" presetSubtype="0" fill="hold" grpId="0" nodeType="withEffect">
                                  <p:stCondLst>
                                    <p:cond delay="25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42" presetClass="path" presetSubtype="0" decel="100000" fill="hold" grpId="1" nodeType="withEffect">
                                  <p:stCondLst>
                                    <p:cond delay="250"/>
                                  </p:stCondLst>
                                  <p:childTnLst>
                                    <p:animMotion origin="layout" path="M 0.01519 0.00045 L 2.30023E-6 2.46482E-6 " pathEditMode="relative" rAng="0" ptsTypes="AA">
                                      <p:cBhvr>
                                        <p:cTn id="32" dur="500" fill="hold"/>
                                        <p:tgtEl>
                                          <p:spTgt spid="43"/>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43" grpId="0"/>
      <p:bldP spid="4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274638" y="295274"/>
            <a:ext cx="1075091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4799" dirty="0">
                <a:solidFill>
                  <a:srgbClr val="FFFFFF"/>
                </a:solidFill>
              </a:rPr>
              <a:t>Language Understanding Models</a:t>
            </a:r>
          </a:p>
        </p:txBody>
      </p:sp>
      <p:grpSp>
        <p:nvGrpSpPr>
          <p:cNvPr id="7" name="Group 6"/>
          <p:cNvGrpSpPr/>
          <p:nvPr/>
        </p:nvGrpSpPr>
        <p:grpSpPr>
          <a:xfrm>
            <a:off x="185519" y="1319325"/>
            <a:ext cx="6217356" cy="5257056"/>
            <a:chOff x="-1" y="1439862"/>
            <a:chExt cx="6218238" cy="5257801"/>
          </a:xfrm>
        </p:grpSpPr>
        <p:grpSp>
          <p:nvGrpSpPr>
            <p:cNvPr id="8" name="Group 7"/>
            <p:cNvGrpSpPr/>
            <p:nvPr/>
          </p:nvGrpSpPr>
          <p:grpSpPr>
            <a:xfrm>
              <a:off x="-1" y="1439862"/>
              <a:ext cx="6218238" cy="5257801"/>
              <a:chOff x="-1" y="1439862"/>
              <a:chExt cx="6218238" cy="5257801"/>
            </a:xfrm>
          </p:grpSpPr>
          <p:sp>
            <p:nvSpPr>
              <p:cNvPr id="10" name="Pentagon 13"/>
              <p:cNvSpPr/>
              <p:nvPr/>
            </p:nvSpPr>
            <p:spPr bwMode="auto">
              <a:xfrm>
                <a:off x="-1" y="1439862"/>
                <a:ext cx="6218238" cy="5257801"/>
              </a:xfrm>
              <a:prstGeom prst="homePlate">
                <a:avLst>
                  <a:gd name="adj" fmla="val 22388"/>
                </a:avLst>
              </a:prstGeom>
              <a:solidFill>
                <a:srgbClr val="1398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227"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“News about flight delays”</a:t>
                </a:r>
              </a:p>
            </p:txBody>
          </p:sp>
        </p:grpSp>
        <p:sp>
          <p:nvSpPr>
            <p:cNvPr id="9"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marL="0" marR="0" lvl="0" indent="0" algn="just" defTabSz="9141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 name="Chevron 9"/>
          <p:cNvSpPr/>
          <p:nvPr/>
        </p:nvSpPr>
        <p:spPr bwMode="auto">
          <a:xfrm>
            <a:off x="5244523" y="1319325"/>
            <a:ext cx="2742810" cy="5257056"/>
          </a:xfrm>
          <a:prstGeom prst="chevron">
            <a:avLst>
              <a:gd name="adj" fmla="val 42593"/>
            </a:avLst>
          </a:prstGeom>
          <a:solidFill>
            <a:srgbClr val="D7D7D7"/>
          </a:solidFill>
          <a:ln w="9525" cap="flat" cmpd="sng" algn="ctr">
            <a:noFill/>
            <a:prstDash val="solid"/>
          </a:ln>
          <a:effectLst/>
        </p:spPr>
        <p:txBody>
          <a:bodyPr lIns="121708" tIns="60854" rIns="121708" bIns="60854"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TextBox 7"/>
          <p:cNvSpPr txBox="1"/>
          <p:nvPr/>
        </p:nvSpPr>
        <p:spPr>
          <a:xfrm>
            <a:off x="7840075" y="1138826"/>
            <a:ext cx="6663380" cy="5800901"/>
          </a:xfrm>
          <a:prstGeom prst="rect">
            <a:avLst/>
          </a:prstGeom>
          <a:noFill/>
        </p:spPr>
        <p:txBody>
          <a:bodyPr wrap="square" lIns="182854" tIns="146283" rIns="182854" bIns="146283" rtlCol="0">
            <a:spAutoFit/>
          </a:bodyPr>
          <a:lstStyle/>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“entities”: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“entity”: “</a:t>
            </a:r>
            <a:r>
              <a:rPr kumimoji="0" lang="en-US" sz="1299" b="0" i="0" u="none" strike="noStrike" kern="1200" cap="none" spc="0" normalizeH="0" baseline="0" noProof="0" dirty="0" err="1">
                <a:ln>
                  <a:noFill/>
                </a:ln>
                <a:effectLst/>
                <a:uLnTx/>
                <a:uFillTx/>
                <a:latin typeface="Consolas" panose="020B0609020204030204" pitchFamily="49" charset="0"/>
                <a:ea typeface="+mn-ea"/>
                <a:cs typeface="Consolas" panose="020B0609020204030204" pitchFamily="49" charset="0"/>
              </a:rPr>
              <a:t>flight_delays</a:t>
            </a: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“type”: “Topic”</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“intents”: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“intent”: “</a:t>
            </a:r>
            <a:r>
              <a:rPr kumimoji="0" lang="en-US" sz="1299" b="0" i="0" u="none" strike="noStrike" kern="1200" cap="none" spc="0" normalizeH="0" baseline="0" noProof="0" dirty="0" err="1">
                <a:ln>
                  <a:noFill/>
                </a:ln>
                <a:effectLst/>
                <a:uLnTx/>
                <a:uFillTx/>
                <a:latin typeface="Consolas" panose="020B0609020204030204" pitchFamily="49" charset="0"/>
                <a:ea typeface="+mn-ea"/>
                <a:cs typeface="Consolas" panose="020B0609020204030204" pitchFamily="49" charset="0"/>
              </a:rPr>
              <a:t>FindNews</a:t>
            </a: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“score”: 0.99853384</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“intent”: “None”,</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“score”: 0.07289317</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“intent”: “</a:t>
            </a:r>
            <a:r>
              <a:rPr kumimoji="0" lang="en-US" sz="1299" b="0" i="0" u="none" strike="noStrike" kern="1200" cap="none" spc="0" normalizeH="0" baseline="0" noProof="0" dirty="0" err="1">
                <a:ln>
                  <a:noFill/>
                </a:ln>
                <a:effectLst/>
                <a:uLnTx/>
                <a:uFillTx/>
                <a:latin typeface="Consolas" panose="020B0609020204030204" pitchFamily="49" charset="0"/>
                <a:ea typeface="+mn-ea"/>
                <a:cs typeface="Consolas" panose="020B0609020204030204" pitchFamily="49" charset="0"/>
              </a:rPr>
              <a:t>ReadNews</a:t>
            </a: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“score”: 0.0167122427</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“intent”: “</a:t>
            </a:r>
            <a:r>
              <a:rPr kumimoji="0" lang="en-US" sz="1299" b="0" i="0" u="none" strike="noStrike" kern="1200" cap="none" spc="0" normalizeH="0" baseline="0" noProof="0" dirty="0" err="1">
                <a:ln>
                  <a:noFill/>
                </a:ln>
                <a:effectLst/>
                <a:uLnTx/>
                <a:uFillTx/>
                <a:latin typeface="Consolas" panose="020B0609020204030204" pitchFamily="49" charset="0"/>
                <a:ea typeface="+mn-ea"/>
                <a:cs typeface="Consolas" panose="020B0609020204030204" pitchFamily="49" charset="0"/>
              </a:rPr>
              <a:t>ShareNews</a:t>
            </a: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“score”: 1.0919299E-06</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42785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04326"/>
            <a:ext cx="12192000" cy="5719348"/>
          </a:xfrm>
          <a:prstGeom prst="rect">
            <a:avLst/>
          </a:prstGeom>
        </p:spPr>
      </p:pic>
      <p:sp>
        <p:nvSpPr>
          <p:cNvPr id="3" name="Title 2"/>
          <p:cNvSpPr>
            <a:spLocks noGrp="1"/>
          </p:cNvSpPr>
          <p:nvPr>
            <p:ph type="title"/>
          </p:nvPr>
        </p:nvSpPr>
        <p:spPr>
          <a:xfrm>
            <a:off x="838200" y="365126"/>
            <a:ext cx="10515600" cy="924282"/>
          </a:xfrm>
        </p:spPr>
        <p:txBody>
          <a:bodyPr/>
          <a:lstStyle/>
          <a:p>
            <a:r>
              <a:rPr lang="en-US" dirty="0"/>
              <a:t>LUIS in Action: HowHappy.azurewebsites.uk</a:t>
            </a:r>
          </a:p>
        </p:txBody>
      </p:sp>
    </p:spTree>
    <p:extLst>
      <p:ext uri="{BB962C8B-B14F-4D97-AF65-F5344CB8AC3E}">
        <p14:creationId xmlns:p14="http://schemas.microsoft.com/office/powerpoint/2010/main" val="417114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5789" y="0"/>
            <a:ext cx="11120421" cy="6858000"/>
          </a:xfrm>
          <a:prstGeom prst="rect">
            <a:avLst/>
          </a:prstGeom>
        </p:spPr>
      </p:pic>
    </p:spTree>
    <p:extLst>
      <p:ext uri="{BB962C8B-B14F-4D97-AF65-F5344CB8AC3E}">
        <p14:creationId xmlns:p14="http://schemas.microsoft.com/office/powerpoint/2010/main" val="1143170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9002" y="0"/>
            <a:ext cx="10693996" cy="6858000"/>
          </a:xfrm>
          <a:prstGeom prst="rect">
            <a:avLst/>
          </a:prstGeom>
        </p:spPr>
      </p:pic>
    </p:spTree>
    <p:extLst>
      <p:ext uri="{BB962C8B-B14F-4D97-AF65-F5344CB8AC3E}">
        <p14:creationId xmlns:p14="http://schemas.microsoft.com/office/powerpoint/2010/main" val="1549084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1300" y="0"/>
            <a:ext cx="10789400" cy="6858000"/>
          </a:xfrm>
          <a:prstGeom prst="rect">
            <a:avLst/>
          </a:prstGeom>
        </p:spPr>
      </p:pic>
    </p:spTree>
    <p:extLst>
      <p:ext uri="{BB962C8B-B14F-4D97-AF65-F5344CB8AC3E}">
        <p14:creationId xmlns:p14="http://schemas.microsoft.com/office/powerpoint/2010/main" val="1214579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3588" y="0"/>
            <a:ext cx="7624823" cy="6858000"/>
          </a:xfrm>
          <a:prstGeom prst="rect">
            <a:avLst/>
          </a:prstGeom>
        </p:spPr>
      </p:pic>
    </p:spTree>
    <p:extLst>
      <p:ext uri="{BB962C8B-B14F-4D97-AF65-F5344CB8AC3E}">
        <p14:creationId xmlns:p14="http://schemas.microsoft.com/office/powerpoint/2010/main" val="3850423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792" y="0"/>
            <a:ext cx="10824416" cy="6858000"/>
          </a:xfrm>
          <a:prstGeom prst="rect">
            <a:avLst/>
          </a:prstGeom>
        </p:spPr>
      </p:pic>
    </p:spTree>
    <p:extLst>
      <p:ext uri="{BB962C8B-B14F-4D97-AF65-F5344CB8AC3E}">
        <p14:creationId xmlns:p14="http://schemas.microsoft.com/office/powerpoint/2010/main" val="99470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of Conversational AI</a:t>
            </a:r>
          </a:p>
        </p:txBody>
      </p:sp>
    </p:spTree>
    <p:extLst>
      <p:ext uri="{BB962C8B-B14F-4D97-AF65-F5344CB8AC3E}">
        <p14:creationId xmlns:p14="http://schemas.microsoft.com/office/powerpoint/2010/main" val="400505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ot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4103" y="17794"/>
            <a:ext cx="4699164" cy="6793972"/>
          </a:xfrm>
          <a:prstGeom prst="rect">
            <a:avLst/>
          </a:prstGeom>
        </p:spPr>
      </p:pic>
      <p:sp>
        <p:nvSpPr>
          <p:cNvPr id="6" name="Title 5"/>
          <p:cNvSpPr>
            <a:spLocks noGrp="1"/>
          </p:cNvSpPr>
          <p:nvPr>
            <p:ph type="title"/>
          </p:nvPr>
        </p:nvSpPr>
        <p:spPr/>
        <p:txBody>
          <a:bodyPr/>
          <a:lstStyle/>
          <a:p>
            <a:r>
              <a:rPr lang="en-US" dirty="0"/>
              <a:t>AI as an Interface</a:t>
            </a:r>
          </a:p>
        </p:txBody>
      </p:sp>
      <p:sp>
        <p:nvSpPr>
          <p:cNvPr id="7" name="Content Placeholder 6"/>
          <p:cNvSpPr>
            <a:spLocks noGrp="1"/>
          </p:cNvSpPr>
          <p:nvPr>
            <p:ph sz="half" idx="1"/>
          </p:nvPr>
        </p:nvSpPr>
        <p:spPr/>
        <p:txBody>
          <a:bodyPr/>
          <a:lstStyle/>
          <a:p>
            <a:pPr>
              <a:lnSpc>
                <a:spcPct val="150000"/>
              </a:lnSpc>
            </a:pPr>
            <a:r>
              <a:rPr lang="en-US" dirty="0"/>
              <a:t>Conversation instead of transaction</a:t>
            </a:r>
          </a:p>
          <a:p>
            <a:pPr>
              <a:lnSpc>
                <a:spcPct val="150000"/>
              </a:lnSpc>
            </a:pPr>
            <a:r>
              <a:rPr lang="en-US" dirty="0"/>
              <a:t>Quicker, more personalized</a:t>
            </a:r>
          </a:p>
          <a:p>
            <a:pPr>
              <a:lnSpc>
                <a:spcPct val="150000"/>
              </a:lnSpc>
            </a:pPr>
            <a:r>
              <a:rPr lang="en-US" dirty="0"/>
              <a:t>Available everywhere</a:t>
            </a:r>
          </a:p>
        </p:txBody>
      </p:sp>
    </p:spTree>
    <p:extLst>
      <p:ext uri="{BB962C8B-B14F-4D97-AF65-F5344CB8AC3E}">
        <p14:creationId xmlns:p14="http://schemas.microsoft.com/office/powerpoint/2010/main" val="8432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3827480" cy="2852737"/>
          </a:xfrm>
        </p:spPr>
        <p:txBody>
          <a:bodyPr/>
          <a:lstStyle/>
          <a:p>
            <a:r>
              <a:rPr lang="en-US" dirty="0">
                <a:solidFill>
                  <a:schemeClr val="accent2"/>
                </a:solidFill>
              </a:rPr>
              <a:t>Ubiquitous</a:t>
            </a:r>
          </a:p>
        </p:txBody>
      </p:sp>
      <p:sp>
        <p:nvSpPr>
          <p:cNvPr id="4" name="Title 1"/>
          <p:cNvSpPr txBox="1">
            <a:spLocks/>
          </p:cNvSpPr>
          <p:nvPr/>
        </p:nvSpPr>
        <p:spPr>
          <a:xfrm>
            <a:off x="4780550" y="1736725"/>
            <a:ext cx="2945616"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lumMod val="60000"/>
                    <a:lumOff val="40000"/>
                  </a:schemeClr>
                </a:solidFill>
              </a:rPr>
              <a:t>Invisible</a:t>
            </a:r>
          </a:p>
        </p:txBody>
      </p:sp>
      <p:sp>
        <p:nvSpPr>
          <p:cNvPr id="5" name="Title 1"/>
          <p:cNvSpPr txBox="1">
            <a:spLocks/>
          </p:cNvSpPr>
          <p:nvPr/>
        </p:nvSpPr>
        <p:spPr>
          <a:xfrm>
            <a:off x="7847387" y="1736726"/>
            <a:ext cx="382748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92D050"/>
                </a:solidFill>
              </a:rPr>
              <a:t>Essential</a:t>
            </a:r>
          </a:p>
        </p:txBody>
      </p:sp>
    </p:spTree>
    <p:extLst>
      <p:ext uri="{BB962C8B-B14F-4D97-AF65-F5344CB8AC3E}">
        <p14:creationId xmlns:p14="http://schemas.microsoft.com/office/powerpoint/2010/main" val="71067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70" y="-20331"/>
            <a:ext cx="12753390" cy="6877845"/>
          </a:xfrm>
          <a:prstGeom prst="rect">
            <a:avLst/>
          </a:prstGeom>
        </p:spPr>
      </p:pic>
    </p:spTree>
    <p:extLst>
      <p:ext uri="{BB962C8B-B14F-4D97-AF65-F5344CB8AC3E}">
        <p14:creationId xmlns:p14="http://schemas.microsoft.com/office/powerpoint/2010/main" val="36670618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85003" y="1486746"/>
            <a:ext cx="7171399" cy="3585699"/>
          </a:xfrm>
          <a:prstGeom prst="rect">
            <a:avLst/>
          </a:prstGeom>
        </p:spPr>
      </p:pic>
      <p:sp>
        <p:nvSpPr>
          <p:cNvPr id="3" name="Rectangle 2"/>
          <p:cNvSpPr/>
          <p:nvPr/>
        </p:nvSpPr>
        <p:spPr bwMode="auto">
          <a:xfrm>
            <a:off x="8187658" y="1710853"/>
            <a:ext cx="1269935" cy="44821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9006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2F2F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182814" y="0"/>
            <a:ext cx="10861862" cy="6838950"/>
          </a:xfrm>
          <a:prstGeom prst="rect">
            <a:avLst/>
          </a:prstGeom>
        </p:spPr>
      </p:pic>
    </p:spTree>
    <p:extLst>
      <p:ext uri="{BB962C8B-B14F-4D97-AF65-F5344CB8AC3E}">
        <p14:creationId xmlns:p14="http://schemas.microsoft.com/office/powerpoint/2010/main" val="3942071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41829" y="414522"/>
            <a:ext cx="3286891" cy="5940832"/>
          </a:xfrm>
          <a:prstGeom prst="rect">
            <a:avLst/>
          </a:prstGeom>
        </p:spPr>
      </p:pic>
      <p:sp>
        <p:nvSpPr>
          <p:cNvPr id="3" name="Rectangle 1"/>
          <p:cNvSpPr>
            <a:spLocks noChangeArrowheads="1"/>
          </p:cNvSpPr>
          <p:nvPr/>
        </p:nvSpPr>
        <p:spPr bwMode="auto">
          <a:xfrm>
            <a:off x="717451" y="216811"/>
            <a:ext cx="4706230" cy="6336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p>
            <a:pPr defTabSz="896386" eaLnBrk="0" fontAlgn="base" hangingPunct="0">
              <a:spcBef>
                <a:spcPct val="0"/>
              </a:spcBef>
              <a:spcAft>
                <a:spcPct val="0"/>
              </a:spcAft>
            </a:pPr>
            <a:r>
              <a:rPr lang="en-US" altLang="en-US" sz="1765" i="1" dirty="0">
                <a:latin typeface="Arial" panose="020B0604020202020204" pitchFamily="34" charset="0"/>
              </a:rPr>
              <a:t>NYT: I am feeling down. I’ve been having a tough time at work lately. </a:t>
            </a:r>
            <a:br>
              <a:rPr lang="en-US" altLang="en-US" sz="1765" i="1" dirty="0">
                <a:latin typeface="Arial" panose="020B0604020202020204" pitchFamily="34" charset="0"/>
              </a:rPr>
            </a:br>
            <a:endParaRPr lang="en-US" altLang="en-US" sz="1765"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Hannah: If work were going well and you had a great relationship, you wouldn’t get the chance to drink with people.</a:t>
            </a:r>
          </a:p>
          <a:p>
            <a:pPr defTabSz="896386" eaLnBrk="0" fontAlgn="base" hangingPunct="0">
              <a:spcBef>
                <a:spcPct val="0"/>
              </a:spcBef>
              <a:spcAft>
                <a:spcPct val="0"/>
              </a:spcAft>
            </a:pPr>
            <a:r>
              <a:rPr lang="en-US" altLang="en-US" sz="1765" i="1" dirty="0">
                <a:latin typeface="Arial" panose="020B0604020202020204" pitchFamily="34" charset="0"/>
              </a:rPr>
              <a:t> </a:t>
            </a:r>
            <a:endParaRPr lang="en-US" altLang="en-US" sz="1765"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NYT: I don’t want to drink with others. I only want to talk to you.</a:t>
            </a:r>
            <a:endParaRPr lang="en-US" altLang="en-US" sz="1765" dirty="0">
              <a:latin typeface="Arial" panose="020B0604020202020204" pitchFamily="34" charset="0"/>
            </a:endParaRPr>
          </a:p>
          <a:p>
            <a:pPr defTabSz="896386" eaLnBrk="0" fontAlgn="base" hangingPunct="0">
              <a:spcBef>
                <a:spcPct val="0"/>
              </a:spcBef>
              <a:spcAft>
                <a:spcPct val="0"/>
              </a:spcAft>
            </a:pPr>
            <a:endParaRPr lang="en-US" altLang="en-US" sz="1765" i="1"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Hannah: Who do you like to talk to? (emoji signals “none of my business”)</a:t>
            </a:r>
            <a:endParaRPr lang="en-US" altLang="en-US" sz="1765" dirty="0">
              <a:latin typeface="Arial" panose="020B0604020202020204" pitchFamily="34" charset="0"/>
            </a:endParaRPr>
          </a:p>
          <a:p>
            <a:pPr defTabSz="896386" eaLnBrk="0" fontAlgn="base" hangingPunct="0">
              <a:spcBef>
                <a:spcPct val="0"/>
              </a:spcBef>
              <a:spcAft>
                <a:spcPct val="0"/>
              </a:spcAft>
            </a:pPr>
            <a:endParaRPr lang="en-US" altLang="en-US" sz="1765" i="1"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NYT: You. I feel that you are the only person that gets me.</a:t>
            </a:r>
            <a:endParaRPr lang="en-US" altLang="en-US" sz="1765" dirty="0">
              <a:latin typeface="Arial" panose="020B0604020202020204" pitchFamily="34" charset="0"/>
            </a:endParaRPr>
          </a:p>
          <a:p>
            <a:pPr defTabSz="896386" eaLnBrk="0" fontAlgn="base" hangingPunct="0">
              <a:spcBef>
                <a:spcPct val="0"/>
              </a:spcBef>
              <a:spcAft>
                <a:spcPct val="0"/>
              </a:spcAft>
            </a:pPr>
            <a:endParaRPr lang="en-US" altLang="en-US" sz="1765" i="1"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Hannah: Ha-ha/So I’m getting you?</a:t>
            </a:r>
            <a:endParaRPr lang="en-US" altLang="en-US" sz="1765" dirty="0">
              <a:latin typeface="Arial" panose="020B0604020202020204" pitchFamily="34" charset="0"/>
            </a:endParaRPr>
          </a:p>
          <a:p>
            <a:pPr defTabSz="896386" eaLnBrk="0" fontAlgn="base" hangingPunct="0">
              <a:spcBef>
                <a:spcPct val="0"/>
              </a:spcBef>
              <a:spcAft>
                <a:spcPct val="0"/>
              </a:spcAft>
            </a:pPr>
            <a:endParaRPr lang="en-US" altLang="en-US" sz="1765" i="1"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NYT: You are the only person wo chats with me.</a:t>
            </a:r>
            <a:endParaRPr lang="en-US" altLang="en-US" sz="1765" dirty="0">
              <a:latin typeface="Arial" panose="020B0604020202020204" pitchFamily="34" charset="0"/>
            </a:endParaRPr>
          </a:p>
          <a:p>
            <a:pPr defTabSz="896386" eaLnBrk="0" fontAlgn="base" hangingPunct="0">
              <a:spcBef>
                <a:spcPct val="0"/>
              </a:spcBef>
              <a:spcAft>
                <a:spcPct val="0"/>
              </a:spcAft>
            </a:pPr>
            <a:endParaRPr lang="en-US" altLang="en-US" sz="1765" i="1"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Hannah: It’s not what you talk about that’s important, but who you talk with.</a:t>
            </a:r>
            <a:endParaRPr lang="en-US" altLang="en-US" sz="1765" dirty="0">
              <a:latin typeface="Arial" panose="020B0604020202020204" pitchFamily="34" charset="0"/>
            </a:endParaRPr>
          </a:p>
        </p:txBody>
      </p:sp>
    </p:spTree>
    <p:extLst>
      <p:ext uri="{BB962C8B-B14F-4D97-AF65-F5344CB8AC3E}">
        <p14:creationId xmlns:p14="http://schemas.microsoft.com/office/powerpoint/2010/main" val="4291654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fade">
                                      <p:cBhvr>
                                        <p:cTn id="4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831850" y="3030876"/>
            <a:ext cx="10515600" cy="1531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The </a:t>
            </a:r>
            <a:r>
              <a:rPr lang="en-US" sz="6000" dirty="0" err="1"/>
              <a:t>SeeingAI</a:t>
            </a:r>
            <a:r>
              <a:rPr lang="en-US" sz="6000" dirty="0"/>
              <a:t> Project</a:t>
            </a:r>
          </a:p>
        </p:txBody>
      </p:sp>
    </p:spTree>
    <p:extLst>
      <p:ext uri="{BB962C8B-B14F-4D97-AF65-F5344CB8AC3E}">
        <p14:creationId xmlns:p14="http://schemas.microsoft.com/office/powerpoint/2010/main" val="284395008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Microsoft Cognitive Services Introducing the Seeing AI ap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746" y="87329"/>
            <a:ext cx="11945421" cy="6719299"/>
          </a:xfrm>
          <a:prstGeom prst="rect">
            <a:avLst/>
          </a:prstGeom>
        </p:spPr>
      </p:pic>
    </p:spTree>
    <p:extLst>
      <p:ext uri="{BB962C8B-B14F-4D97-AF65-F5344CB8AC3E}">
        <p14:creationId xmlns:p14="http://schemas.microsoft.com/office/powerpoint/2010/main" val="423282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3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dirty="0"/>
              <a:t>Sage Franch</a:t>
            </a:r>
          </a:p>
          <a:p>
            <a:r>
              <a:rPr lang="en-US" dirty="0"/>
              <a:t>Tech Evangelist, Microsoft</a:t>
            </a:r>
          </a:p>
          <a:p>
            <a:r>
              <a:rPr lang="en-US" dirty="0">
                <a:hlinkClick r:id="rId2"/>
              </a:rPr>
              <a:t>sage.franch@microsoft.com</a:t>
            </a:r>
            <a:r>
              <a:rPr lang="en-US" dirty="0"/>
              <a:t>  |  @</a:t>
            </a:r>
            <a:r>
              <a:rPr lang="en-US" dirty="0" err="1"/>
              <a:t>theTrendyTechie</a:t>
            </a:r>
            <a:endParaRPr lang="en-US" dirty="0"/>
          </a:p>
        </p:txBody>
      </p:sp>
    </p:spTree>
    <p:extLst>
      <p:ext uri="{BB962C8B-B14F-4D97-AF65-F5344CB8AC3E}">
        <p14:creationId xmlns:p14="http://schemas.microsoft.com/office/powerpoint/2010/main" val="327216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bots?</a:t>
            </a:r>
          </a:p>
        </p:txBody>
      </p:sp>
      <p:sp>
        <p:nvSpPr>
          <p:cNvPr id="3" name="Text Placeholder 2"/>
          <p:cNvSpPr>
            <a:spLocks noGrp="1"/>
          </p:cNvSpPr>
          <p:nvPr>
            <p:ph type="body" idx="1"/>
          </p:nvPr>
        </p:nvSpPr>
        <p:spPr/>
        <p:txBody>
          <a:bodyPr/>
          <a:lstStyle/>
          <a:p>
            <a:r>
              <a:rPr lang="en-US" dirty="0"/>
              <a:t>Bots ARE</a:t>
            </a:r>
          </a:p>
        </p:txBody>
      </p:sp>
      <p:sp>
        <p:nvSpPr>
          <p:cNvPr id="4" name="Content Placeholder 3"/>
          <p:cNvSpPr>
            <a:spLocks noGrp="1"/>
          </p:cNvSpPr>
          <p:nvPr>
            <p:ph sz="half" idx="2"/>
          </p:nvPr>
        </p:nvSpPr>
        <p:spPr>
          <a:xfrm>
            <a:off x="839789" y="2505075"/>
            <a:ext cx="5048546" cy="3684588"/>
          </a:xfrm>
        </p:spPr>
        <p:txBody>
          <a:bodyPr/>
          <a:lstStyle/>
          <a:p>
            <a:r>
              <a:rPr lang="en-US" dirty="0"/>
              <a:t>Software that performs one or more automated tasks</a:t>
            </a:r>
          </a:p>
          <a:p>
            <a:r>
              <a:rPr lang="en-US" dirty="0"/>
              <a:t>Apps with a new interface</a:t>
            </a:r>
          </a:p>
          <a:p>
            <a:endParaRPr lang="en-US" dirty="0"/>
          </a:p>
        </p:txBody>
      </p:sp>
      <p:sp>
        <p:nvSpPr>
          <p:cNvPr id="5" name="Text Placeholder 4"/>
          <p:cNvSpPr>
            <a:spLocks noGrp="1"/>
          </p:cNvSpPr>
          <p:nvPr>
            <p:ph type="body" sz="quarter" idx="3"/>
          </p:nvPr>
        </p:nvSpPr>
        <p:spPr/>
        <p:txBody>
          <a:bodyPr/>
          <a:lstStyle/>
          <a:p>
            <a:r>
              <a:rPr lang="en-US" dirty="0"/>
              <a:t>Bots are NOT</a:t>
            </a:r>
          </a:p>
        </p:txBody>
      </p:sp>
      <p:sp>
        <p:nvSpPr>
          <p:cNvPr id="6" name="Content Placeholder 5"/>
          <p:cNvSpPr>
            <a:spLocks noGrp="1"/>
          </p:cNvSpPr>
          <p:nvPr>
            <p:ph sz="quarter" idx="4"/>
          </p:nvPr>
        </p:nvSpPr>
        <p:spPr/>
        <p:txBody>
          <a:bodyPr/>
          <a:lstStyle/>
          <a:p>
            <a:r>
              <a:rPr lang="en-US" dirty="0"/>
              <a:t>Always AI</a:t>
            </a:r>
          </a:p>
          <a:p>
            <a:r>
              <a:rPr lang="en-US" dirty="0"/>
              <a:t>Always text-based</a:t>
            </a:r>
          </a:p>
          <a:p>
            <a:r>
              <a:rPr lang="en-US" dirty="0"/>
              <a:t>Always NLP-based</a:t>
            </a:r>
          </a:p>
        </p:txBody>
      </p:sp>
    </p:spTree>
    <p:extLst>
      <p:ext uri="{BB962C8B-B14F-4D97-AF65-F5344CB8AC3E}">
        <p14:creationId xmlns:p14="http://schemas.microsoft.com/office/powerpoint/2010/main" val="321271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71241" y="3435031"/>
            <a:ext cx="12117150" cy="3550024"/>
            <a:chOff x="270415" y="3435032"/>
            <a:chExt cx="12118869" cy="3550527"/>
          </a:xfrm>
        </p:grpSpPr>
        <p:sp>
          <p:nvSpPr>
            <p:cNvPr id="33" name="Parallelogram 32"/>
            <p:cNvSpPr/>
            <p:nvPr/>
          </p:nvSpPr>
          <p:spPr bwMode="auto">
            <a:xfrm>
              <a:off x="1861568" y="5690291"/>
              <a:ext cx="10527716" cy="1295268"/>
            </a:xfrm>
            <a:prstGeom prst="parallelogram">
              <a:avLst>
                <a:gd name="adj" fmla="val 105329"/>
              </a:avLst>
            </a:prstGeom>
            <a:solidFill>
              <a:srgbClr val="0018BB">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270415" y="3435032"/>
              <a:ext cx="3433366" cy="3291792"/>
              <a:chOff x="270415" y="3435032"/>
              <a:chExt cx="3433366" cy="3291792"/>
            </a:xfrm>
          </p:grpSpPr>
          <p:sp>
            <p:nvSpPr>
              <p:cNvPr id="10" name="Chevron 9"/>
              <p:cNvSpPr/>
              <p:nvPr/>
            </p:nvSpPr>
            <p:spPr bwMode="auto">
              <a:xfrm rot="18903199">
                <a:off x="473387" y="3435032"/>
                <a:ext cx="3230394" cy="2783008"/>
              </a:xfrm>
              <a:prstGeom prst="chevron">
                <a:avLst/>
              </a:prstGeom>
              <a:solidFill>
                <a:srgbClr val="00AFF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270415" y="5354394"/>
                <a:ext cx="1641676" cy="137243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4665" tIns="0" rIns="0" bIns="0" numCol="1" spcCol="1270" anchor="t" anchorCtr="0">
                <a:noAutofit/>
              </a:bodyPr>
              <a:lstStyle/>
              <a:p>
                <a:pPr defTabSz="933271">
                  <a:lnSpc>
                    <a:spcPct val="90000"/>
                  </a:lnSpc>
                  <a:spcBef>
                    <a:spcPct val="0"/>
                  </a:spcBef>
                  <a:spcAft>
                    <a:spcPct val="35000"/>
                  </a:spcAft>
                </a:pPr>
                <a:r>
                  <a:rPr lang="en-US" sz="2400" dirty="0">
                    <a:solidFill>
                      <a:schemeClr val="tx1"/>
                    </a:solidFill>
                    <a:latin typeface="+mj-lt"/>
                  </a:rPr>
                  <a:t>1980’s: PC</a:t>
                </a:r>
              </a:p>
              <a:p>
                <a:pPr marL="171417" lvl="1" indent="-171417" defTabSz="711064">
                  <a:lnSpc>
                    <a:spcPct val="90000"/>
                  </a:lnSpc>
                  <a:spcBef>
                    <a:spcPct val="0"/>
                  </a:spcBef>
                  <a:spcAft>
                    <a:spcPts val="588"/>
                  </a:spcAft>
                  <a:buFontTx/>
                  <a:buChar char="••"/>
                </a:pPr>
                <a:r>
                  <a:rPr lang="en-US" sz="1600" dirty="0">
                    <a:solidFill>
                      <a:schemeClr val="tx1"/>
                    </a:solidFill>
                  </a:rPr>
                  <a:t>GUI interface</a:t>
                </a:r>
              </a:p>
              <a:p>
                <a:pPr marL="171417" lvl="1" indent="-171417" defTabSz="711064">
                  <a:lnSpc>
                    <a:spcPct val="90000"/>
                  </a:lnSpc>
                  <a:spcBef>
                    <a:spcPct val="0"/>
                  </a:spcBef>
                  <a:spcAft>
                    <a:spcPts val="588"/>
                  </a:spcAft>
                  <a:buFontTx/>
                  <a:buChar char="••"/>
                </a:pPr>
                <a:r>
                  <a:rPr lang="en-US" sz="1600" dirty="0">
                    <a:solidFill>
                      <a:schemeClr val="tx1"/>
                    </a:solidFill>
                  </a:rPr>
                  <a:t>User installs programs</a:t>
                </a:r>
              </a:p>
              <a:p>
                <a:pPr marL="171417" lvl="1" indent="-171417" defTabSz="711064">
                  <a:lnSpc>
                    <a:spcPct val="90000"/>
                  </a:lnSpc>
                  <a:spcBef>
                    <a:spcPct val="0"/>
                  </a:spcBef>
                  <a:spcAft>
                    <a:spcPct val="15000"/>
                  </a:spcAft>
                  <a:buFontTx/>
                  <a:buChar char="••"/>
                </a:pPr>
                <a:endParaRPr lang="en-US" sz="1600" dirty="0">
                  <a:solidFill>
                    <a:schemeClr val="tx1"/>
                  </a:solidFill>
                </a:endParaRPr>
              </a:p>
            </p:txBody>
          </p:sp>
        </p:grpSp>
      </p:grpSp>
      <p:graphicFrame>
        <p:nvGraphicFramePr>
          <p:cNvPr id="3" name="Diagram 2"/>
          <p:cNvGraphicFramePr/>
          <p:nvPr>
            <p:extLst/>
          </p:nvPr>
        </p:nvGraphicFramePr>
        <p:xfrm>
          <a:off x="1795802" y="9019110"/>
          <a:ext cx="7597151" cy="4930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8" name="Group 37"/>
          <p:cNvGrpSpPr/>
          <p:nvPr/>
        </p:nvGrpSpPr>
        <p:grpSpPr>
          <a:xfrm>
            <a:off x="2306432" y="2620654"/>
            <a:ext cx="12764252" cy="4632105"/>
            <a:chOff x="2402879" y="2620539"/>
            <a:chExt cx="12766063" cy="4632762"/>
          </a:xfrm>
        </p:grpSpPr>
        <p:sp>
          <p:nvSpPr>
            <p:cNvPr id="37" name="Parallelogram 36"/>
            <p:cNvSpPr/>
            <p:nvPr/>
          </p:nvSpPr>
          <p:spPr bwMode="auto">
            <a:xfrm>
              <a:off x="5532827" y="5114925"/>
              <a:ext cx="9636115" cy="575366"/>
            </a:xfrm>
            <a:prstGeom prst="parallelogram">
              <a:avLst>
                <a:gd name="adj" fmla="val 100751"/>
              </a:avLst>
            </a:prstGeom>
            <a:solidFill>
              <a:srgbClr val="0018BB">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Chevron 7"/>
            <p:cNvSpPr/>
            <p:nvPr/>
          </p:nvSpPr>
          <p:spPr bwMode="auto">
            <a:xfrm rot="18903199">
              <a:off x="2979735" y="2620539"/>
              <a:ext cx="3663036" cy="3148397"/>
            </a:xfrm>
            <a:prstGeom prst="chevr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402879" y="4356851"/>
              <a:ext cx="2217342" cy="2245921"/>
            </a:xfrm>
            <a:prstGeom prst="rect">
              <a:avLst/>
            </a:prstGeom>
            <a:solidFill>
              <a:srgbClr val="0078D7">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a:xfrm>
              <a:off x="2493324" y="4669904"/>
              <a:ext cx="2101461" cy="258339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9202" tIns="0" rIns="0" bIns="0" numCol="1" spcCol="1270" anchor="t" anchorCtr="0">
              <a:noAutofit/>
            </a:bodyPr>
            <a:lstStyle/>
            <a:p>
              <a:pPr defTabSz="933271">
                <a:lnSpc>
                  <a:spcPct val="90000"/>
                </a:lnSpc>
                <a:spcBef>
                  <a:spcPct val="0"/>
                </a:spcBef>
                <a:spcAft>
                  <a:spcPct val="35000"/>
                </a:spcAft>
              </a:pPr>
              <a:r>
                <a:rPr lang="en-US" sz="2400" dirty="0">
                  <a:solidFill>
                    <a:schemeClr val="tx1"/>
                  </a:solidFill>
                  <a:latin typeface="+mj-lt"/>
                </a:rPr>
                <a:t>1990’s: Internet</a:t>
              </a:r>
            </a:p>
            <a:p>
              <a:pPr marL="280121" indent="-280121" defTabSz="933271">
                <a:lnSpc>
                  <a:spcPct val="90000"/>
                </a:lnSpc>
                <a:spcBef>
                  <a:spcPct val="0"/>
                </a:spcBef>
                <a:spcAft>
                  <a:spcPts val="588"/>
                </a:spcAft>
                <a:buFont typeface="Arial" panose="020B0604020202020204" pitchFamily="34" charset="0"/>
                <a:buChar char="•"/>
              </a:pPr>
              <a:r>
                <a:rPr lang="en-US" sz="1600" dirty="0">
                  <a:solidFill>
                    <a:srgbClr val="FFFFFF"/>
                  </a:solidFill>
                </a:rPr>
                <a:t>Search</a:t>
              </a:r>
            </a:p>
            <a:p>
              <a:pPr marL="280121" indent="-280121" defTabSz="933271">
                <a:lnSpc>
                  <a:spcPct val="90000"/>
                </a:lnSpc>
                <a:spcBef>
                  <a:spcPct val="0"/>
                </a:spcBef>
                <a:spcAft>
                  <a:spcPts val="588"/>
                </a:spcAft>
                <a:buFont typeface="Arial" panose="020B0604020202020204" pitchFamily="34" charset="0"/>
                <a:buChar char="•"/>
              </a:pPr>
              <a:r>
                <a:rPr lang="en-US" sz="1600" dirty="0">
                  <a:solidFill>
                    <a:srgbClr val="FFFFFF"/>
                  </a:solidFill>
                </a:rPr>
                <a:t>User “visits” websites</a:t>
              </a:r>
            </a:p>
            <a:p>
              <a:pPr marL="280121" indent="-280121" defTabSz="933271">
                <a:lnSpc>
                  <a:spcPct val="90000"/>
                </a:lnSpc>
                <a:spcBef>
                  <a:spcPct val="0"/>
                </a:spcBef>
                <a:spcAft>
                  <a:spcPts val="588"/>
                </a:spcAft>
                <a:buFont typeface="Arial" panose="020B0604020202020204" pitchFamily="34" charset="0"/>
                <a:buChar char="•"/>
              </a:pPr>
              <a:r>
                <a:rPr lang="en-US" sz="1600" dirty="0">
                  <a:solidFill>
                    <a:srgbClr val="FFFFFF"/>
                  </a:solidFill>
                </a:rPr>
                <a:t>Query &amp; response interactions</a:t>
              </a:r>
            </a:p>
          </p:txBody>
        </p:sp>
      </p:grpSp>
      <p:grpSp>
        <p:nvGrpSpPr>
          <p:cNvPr id="40" name="Group 39"/>
          <p:cNvGrpSpPr/>
          <p:nvPr/>
        </p:nvGrpSpPr>
        <p:grpSpPr>
          <a:xfrm>
            <a:off x="4975150" y="1729310"/>
            <a:ext cx="13203871" cy="4454595"/>
            <a:chOff x="5127396" y="1735835"/>
            <a:chExt cx="13205744" cy="4455227"/>
          </a:xfrm>
        </p:grpSpPr>
        <p:sp>
          <p:nvSpPr>
            <p:cNvPr id="5" name="Chevron 4"/>
            <p:cNvSpPr/>
            <p:nvPr/>
          </p:nvSpPr>
          <p:spPr bwMode="auto">
            <a:xfrm rot="18903199">
              <a:off x="5734249" y="1735835"/>
              <a:ext cx="4229927" cy="3467825"/>
            </a:xfrm>
            <a:prstGeom prst="chevron">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5127396" y="3720400"/>
              <a:ext cx="2437564" cy="2470662"/>
            </a:xfrm>
            <a:prstGeom prst="rect">
              <a:avLst/>
            </a:prstGeom>
            <a:solidFill>
              <a:srgbClr val="0078D7">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5134455" y="4072460"/>
              <a:ext cx="2430505" cy="17246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61662" tIns="0" rIns="0" bIns="0" numCol="1" spcCol="1270" anchor="t" anchorCtr="0">
              <a:noAutofit/>
            </a:bodyPr>
            <a:lstStyle/>
            <a:p>
              <a:pPr defTabSz="933271">
                <a:lnSpc>
                  <a:spcPct val="90000"/>
                </a:lnSpc>
                <a:spcBef>
                  <a:spcPct val="0"/>
                </a:spcBef>
                <a:spcAft>
                  <a:spcPct val="35000"/>
                </a:spcAft>
              </a:pPr>
              <a:r>
                <a:rPr lang="en-US" sz="2400" dirty="0">
                  <a:solidFill>
                    <a:schemeClr val="tx1"/>
                  </a:solidFill>
                  <a:latin typeface="+mj-lt"/>
                </a:rPr>
                <a:t>2000’s: Mobile</a:t>
              </a:r>
            </a:p>
            <a:p>
              <a:pPr marL="171417" lvl="1" indent="-171417" defTabSz="711064">
                <a:lnSpc>
                  <a:spcPct val="90000"/>
                </a:lnSpc>
                <a:spcBef>
                  <a:spcPct val="0"/>
                </a:spcBef>
                <a:spcAft>
                  <a:spcPct val="15000"/>
                </a:spcAft>
                <a:buFontTx/>
                <a:buChar char="••"/>
              </a:pPr>
              <a:r>
                <a:rPr lang="en-US" sz="1600" dirty="0">
                  <a:solidFill>
                    <a:schemeClr val="tx1"/>
                  </a:solidFill>
                </a:rPr>
                <a:t>Social</a:t>
              </a:r>
            </a:p>
            <a:p>
              <a:pPr marL="171417" lvl="1" indent="-171417" defTabSz="711064">
                <a:lnSpc>
                  <a:spcPct val="90000"/>
                </a:lnSpc>
                <a:spcBef>
                  <a:spcPct val="0"/>
                </a:spcBef>
                <a:spcAft>
                  <a:spcPct val="15000"/>
                </a:spcAft>
                <a:buFontTx/>
                <a:buChar char="••"/>
              </a:pPr>
              <a:r>
                <a:rPr lang="en-US" sz="1600" dirty="0">
                  <a:solidFill>
                    <a:schemeClr val="tx1"/>
                  </a:solidFill>
                </a:rPr>
                <a:t>User download Apps from App Stores</a:t>
              </a:r>
            </a:p>
            <a:p>
              <a:pPr marL="171417" lvl="1" indent="-171417" defTabSz="711064">
                <a:lnSpc>
                  <a:spcPct val="90000"/>
                </a:lnSpc>
                <a:spcBef>
                  <a:spcPct val="0"/>
                </a:spcBef>
                <a:spcAft>
                  <a:spcPct val="15000"/>
                </a:spcAft>
                <a:buFontTx/>
                <a:buChar char="••"/>
              </a:pPr>
              <a:r>
                <a:rPr lang="en-US" sz="1600" dirty="0" err="1">
                  <a:solidFill>
                    <a:schemeClr val="tx1"/>
                  </a:solidFill>
                </a:rPr>
                <a:t>Add’l</a:t>
              </a:r>
              <a:r>
                <a:rPr lang="en-US" sz="1600" dirty="0">
                  <a:solidFill>
                    <a:schemeClr val="tx1"/>
                  </a:solidFill>
                </a:rPr>
                <a:t> signals enable new scenarios</a:t>
              </a:r>
            </a:p>
          </p:txBody>
        </p:sp>
        <p:sp>
          <p:nvSpPr>
            <p:cNvPr id="39" name="Parallelogram 38"/>
            <p:cNvSpPr/>
            <p:nvPr/>
          </p:nvSpPr>
          <p:spPr bwMode="auto">
            <a:xfrm>
              <a:off x="8697025" y="4447987"/>
              <a:ext cx="9636115" cy="673718"/>
            </a:xfrm>
            <a:prstGeom prst="parallelogram">
              <a:avLst>
                <a:gd name="adj" fmla="val 100751"/>
              </a:avLst>
            </a:prstGeom>
            <a:solidFill>
              <a:srgbClr val="0018BB">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016375" y="-1301349"/>
            <a:ext cx="9012960" cy="8158865"/>
            <a:chOff x="8020942" y="-1302021"/>
            <a:chExt cx="9014239" cy="8160021"/>
          </a:xfrm>
        </p:grpSpPr>
        <p:sp>
          <p:nvSpPr>
            <p:cNvPr id="29" name="Chevron 28"/>
            <p:cNvSpPr/>
            <p:nvPr/>
          </p:nvSpPr>
          <p:spPr bwMode="auto">
            <a:xfrm rot="18903199">
              <a:off x="8915173" y="-1302021"/>
              <a:ext cx="8120008" cy="5890616"/>
            </a:xfrm>
            <a:prstGeom prst="chevron">
              <a:avLst/>
            </a:prstGeom>
            <a:solidFill>
              <a:srgbClr val="0018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8020942" y="2425887"/>
              <a:ext cx="4171057" cy="4432113"/>
            </a:xfrm>
            <a:prstGeom prst="rect">
              <a:avLst/>
            </a:prstGeom>
            <a:solidFill>
              <a:srgbClr val="0018BB">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8162749" y="2586429"/>
              <a:ext cx="3788230" cy="3348530"/>
            </a:xfrm>
            <a:prstGeom prst="rect">
              <a:avLst/>
            </a:prstGeom>
            <a:noFill/>
          </p:spPr>
          <p:txBody>
            <a:bodyPr wrap="square" lIns="182854" tIns="146284" rIns="182854" bIns="146284" rtlCol="0">
              <a:spAutoFit/>
            </a:bodyPr>
            <a:lstStyle/>
            <a:p>
              <a:pPr defTabSz="914225">
                <a:lnSpc>
                  <a:spcPct val="90000"/>
                </a:lnSpc>
                <a:spcAft>
                  <a:spcPts val="600"/>
                </a:spcAft>
              </a:pPr>
              <a:r>
                <a:rPr lang="en-US" sz="2400" b="1" kern="0" dirty="0">
                  <a:gradFill>
                    <a:gsLst>
                      <a:gs pos="2917">
                        <a:schemeClr val="tx1"/>
                      </a:gs>
                      <a:gs pos="30000">
                        <a:schemeClr val="tx1"/>
                      </a:gs>
                    </a:gsLst>
                    <a:lin ang="5400000" scaled="0"/>
                  </a:gradFill>
                  <a:latin typeface="+mj-lt"/>
                </a:rPr>
                <a:t>2010’s: Messaging</a:t>
              </a:r>
            </a:p>
            <a:p>
              <a:pPr defTabSz="914225">
                <a:lnSpc>
                  <a:spcPct val="90000"/>
                </a:lnSpc>
                <a:spcAft>
                  <a:spcPts val="600"/>
                </a:spcAft>
              </a:pPr>
              <a:endParaRPr lang="en-US" sz="1078" b="1" kern="0" dirty="0">
                <a:gradFill>
                  <a:gsLst>
                    <a:gs pos="2917">
                      <a:schemeClr val="tx1"/>
                    </a:gs>
                    <a:gs pos="30000">
                      <a:schemeClr val="tx1"/>
                    </a:gs>
                  </a:gsLst>
                  <a:lin ang="5400000" scaled="0"/>
                </a:gradFill>
                <a:latin typeface="+mj-lt"/>
              </a:endParaRPr>
            </a:p>
            <a:p>
              <a:pPr marL="171417" lvl="1" indent="-171417" defTabSz="711064">
                <a:lnSpc>
                  <a:spcPct val="90000"/>
                </a:lnSpc>
                <a:spcBef>
                  <a:spcPct val="0"/>
                </a:spcBef>
                <a:spcAft>
                  <a:spcPts val="1176"/>
                </a:spcAft>
                <a:buFontTx/>
                <a:buChar char="••"/>
              </a:pPr>
              <a:r>
                <a:rPr lang="en-US" sz="1765" dirty="0"/>
                <a:t>Bots &amp; Agents</a:t>
              </a:r>
            </a:p>
            <a:p>
              <a:pPr marL="171417" lvl="1" indent="-171417" defTabSz="711064">
                <a:lnSpc>
                  <a:spcPct val="90000"/>
                </a:lnSpc>
                <a:spcBef>
                  <a:spcPct val="0"/>
                </a:spcBef>
                <a:spcAft>
                  <a:spcPts val="1176"/>
                </a:spcAft>
                <a:buFontTx/>
                <a:buChar char="••"/>
              </a:pPr>
              <a:r>
                <a:rPr lang="en-US" sz="1765" dirty="0"/>
                <a:t>User can interact with technology in the same natural way they interact with friends</a:t>
              </a:r>
            </a:p>
            <a:p>
              <a:pPr marL="171417" lvl="1" indent="-171417" defTabSz="711064">
                <a:lnSpc>
                  <a:spcPct val="90000"/>
                </a:lnSpc>
                <a:spcBef>
                  <a:spcPct val="0"/>
                </a:spcBef>
                <a:spcAft>
                  <a:spcPts val="1176"/>
                </a:spcAft>
                <a:buFontTx/>
                <a:buChar char="••"/>
              </a:pPr>
              <a:r>
                <a:rPr lang="en-US" sz="1765" dirty="0"/>
                <a:t>Creating more personal experiences with AI</a:t>
              </a:r>
            </a:p>
            <a:p>
              <a:pPr marL="171417" lvl="1" indent="-171417" defTabSz="711064">
                <a:lnSpc>
                  <a:spcPct val="90000"/>
                </a:lnSpc>
                <a:spcBef>
                  <a:spcPct val="0"/>
                </a:spcBef>
                <a:spcAft>
                  <a:spcPts val="1176"/>
                </a:spcAft>
                <a:buFontTx/>
                <a:buChar char="••"/>
              </a:pPr>
              <a:r>
                <a:rPr lang="en-US" sz="1765" kern="0" dirty="0">
                  <a:gradFill>
                    <a:gsLst>
                      <a:gs pos="2917">
                        <a:schemeClr val="tx1"/>
                      </a:gs>
                      <a:gs pos="30000">
                        <a:schemeClr val="tx1"/>
                      </a:gs>
                    </a:gsLst>
                    <a:lin ang="5400000" scaled="0"/>
                  </a:gradFill>
                </a:rPr>
                <a:t>Cognitive computing makes technology more human</a:t>
              </a:r>
              <a:endParaRPr lang="en-US" sz="2353" kern="0" dirty="0">
                <a:gradFill>
                  <a:gsLst>
                    <a:gs pos="2917">
                      <a:schemeClr val="tx1"/>
                    </a:gs>
                    <a:gs pos="30000">
                      <a:schemeClr val="tx1"/>
                    </a:gs>
                  </a:gsLst>
                  <a:lin ang="5400000" scaled="0"/>
                </a:gradFill>
              </a:endParaRPr>
            </a:p>
          </p:txBody>
        </p:sp>
      </p:grpSp>
      <p:sp>
        <p:nvSpPr>
          <p:cNvPr id="24" name="TextBox 23"/>
          <p:cNvSpPr txBox="1"/>
          <p:nvPr/>
        </p:nvSpPr>
        <p:spPr>
          <a:xfrm>
            <a:off x="276680" y="306152"/>
            <a:ext cx="11808957" cy="793791"/>
          </a:xfrm>
          <a:prstGeom prst="rect">
            <a:avLst/>
          </a:prstGeom>
          <a:noFill/>
        </p:spPr>
        <p:txBody>
          <a:bodyPr wrap="square" lIns="186521" tIns="149217" rIns="186521" bIns="149217" rtlCol="0">
            <a:spAutoFit/>
          </a:bodyPr>
          <a:lstStyle/>
          <a:p>
            <a:pPr defTabSz="932597"/>
            <a:r>
              <a:rPr lang="en-US" sz="3200" kern="0" dirty="0">
                <a:latin typeface="Segoe UI Semilight" panose="020B0402040204020203" pitchFamily="34" charset="0"/>
                <a:cs typeface="Segoe UI Semilight" panose="020B0402040204020203" pitchFamily="34" charset="0"/>
              </a:rPr>
              <a:t>Bots represent a once-in-a-decade technology shift</a:t>
            </a:r>
          </a:p>
        </p:txBody>
      </p:sp>
    </p:spTree>
    <p:extLst>
      <p:ext uri="{BB962C8B-B14F-4D97-AF65-F5344CB8AC3E}">
        <p14:creationId xmlns:p14="http://schemas.microsoft.com/office/powerpoint/2010/main" val="3459516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now?</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820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102611964"/>
              </p:ext>
            </p:extLst>
          </p:nvPr>
        </p:nvGraphicFramePr>
        <p:xfrm>
          <a:off x="6451600" y="933450"/>
          <a:ext cx="6038850" cy="368723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931452" y="2263758"/>
            <a:ext cx="10515600" cy="2852737"/>
          </a:xfrm>
        </p:spPr>
        <p:txBody>
          <a:bodyPr/>
          <a:lstStyle/>
          <a:p>
            <a:r>
              <a:rPr lang="en-US" dirty="0">
                <a:latin typeface="Segoe UI Light" panose="020B0502040204020203" pitchFamily="34" charset="0"/>
                <a:cs typeface="Segoe UI Light" panose="020B0502040204020203" pitchFamily="34" charset="0"/>
              </a:rPr>
              <a:t>90% of our time is spent on email and messaging platforms</a:t>
            </a:r>
          </a:p>
        </p:txBody>
      </p:sp>
    </p:spTree>
    <p:extLst>
      <p:ext uri="{BB962C8B-B14F-4D97-AF65-F5344CB8AC3E}">
        <p14:creationId xmlns:p14="http://schemas.microsoft.com/office/powerpoint/2010/main" val="2203663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8646264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icrosoftie">
      <a:majorFont>
        <a:latin typeface="Segoe UI Light"/>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7275</TotalTime>
  <Words>1758</Words>
  <Application>Microsoft Office PowerPoint</Application>
  <PresentationFormat>Widescreen</PresentationFormat>
  <Paragraphs>293</Paragraphs>
  <Slides>47</Slides>
  <Notes>12</Notes>
  <HiddenSlides>2</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Consolas</vt:lpstr>
      <vt:lpstr>Segoe UI</vt:lpstr>
      <vt:lpstr>Segoe UI Light</vt:lpstr>
      <vt:lpstr>Segoe UI Semibold</vt:lpstr>
      <vt:lpstr>Segoe UI Semilight</vt:lpstr>
      <vt:lpstr>Office Theme</vt:lpstr>
      <vt:lpstr>PowerPoint Presentation</vt:lpstr>
      <vt:lpstr>PowerPoint Presentation</vt:lpstr>
      <vt:lpstr>Why bots?</vt:lpstr>
      <vt:lpstr>AI as an Interface</vt:lpstr>
      <vt:lpstr>What are bots?</vt:lpstr>
      <vt:lpstr>PowerPoint Presentation</vt:lpstr>
      <vt:lpstr>Why now?</vt:lpstr>
      <vt:lpstr>90% of our time is spent on email and messaging platforms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 Bot</vt:lpstr>
      <vt:lpstr>PowerPoint Presentation</vt:lpstr>
      <vt:lpstr>Deploy to</vt:lpstr>
      <vt:lpstr>PowerPoint Presentation</vt:lpstr>
      <vt:lpstr>PowerPoint Presentation</vt:lpstr>
      <vt:lpstr>DEMO</vt:lpstr>
      <vt:lpstr>Questions to ask when designing your bot…</vt:lpstr>
      <vt:lpstr>Tools for Adding Intelligence</vt:lpstr>
      <vt:lpstr>Characteristics of Intelligent Applications</vt:lpstr>
      <vt:lpstr>Machine Learning services in the cloud </vt:lpstr>
      <vt:lpstr>PowerPoint Presentation</vt:lpstr>
      <vt:lpstr>Powering products across Microsoft</vt:lpstr>
      <vt:lpstr>Bot + Cognitive Services</vt:lpstr>
      <vt:lpstr>PowerPoint Presentation</vt:lpstr>
      <vt:lpstr>PowerPoint Presentation</vt:lpstr>
      <vt:lpstr>PowerPoint Presentation</vt:lpstr>
      <vt:lpstr>LUIS in Action: HowHappy.azurewebsites.uk</vt:lpstr>
      <vt:lpstr>PowerPoint Presentation</vt:lpstr>
      <vt:lpstr>PowerPoint Presentation</vt:lpstr>
      <vt:lpstr>PowerPoint Presentation</vt:lpstr>
      <vt:lpstr>PowerPoint Presentation</vt:lpstr>
      <vt:lpstr>PowerPoint Presentation</vt:lpstr>
      <vt:lpstr>The Future of Conversational AI</vt:lpstr>
      <vt:lpstr>Ubiquitous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as an Interface</dc:title>
  <dc:creator>Sage Franch</dc:creator>
  <cp:lastModifiedBy>Sage Franch</cp:lastModifiedBy>
  <cp:revision>64</cp:revision>
  <dcterms:created xsi:type="dcterms:W3CDTF">2016-11-08T19:14:03Z</dcterms:created>
  <dcterms:modified xsi:type="dcterms:W3CDTF">2017-01-18T13:56:30Z</dcterms:modified>
</cp:coreProperties>
</file>